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6.xml" ContentType="application/vnd.openxmlformats-officedocument.drawingml.chart+xml"/>
  <Override PartName="/ppt/charts/chart27.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8.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37"/>
  </p:notesMasterIdLst>
  <p:handoutMasterIdLst>
    <p:handoutMasterId r:id="rId38"/>
  </p:handoutMasterIdLst>
  <p:sldIdLst>
    <p:sldId id="263" r:id="rId5"/>
    <p:sldId id="266" r:id="rId6"/>
    <p:sldId id="269" r:id="rId7"/>
    <p:sldId id="272" r:id="rId8"/>
    <p:sldId id="275" r:id="rId9"/>
    <p:sldId id="278" r:id="rId10"/>
    <p:sldId id="281" r:id="rId11"/>
    <p:sldId id="284" r:id="rId12"/>
    <p:sldId id="287" r:id="rId13"/>
    <p:sldId id="290" r:id="rId14"/>
    <p:sldId id="293" r:id="rId15"/>
    <p:sldId id="296" r:id="rId16"/>
    <p:sldId id="299" r:id="rId17"/>
    <p:sldId id="302" r:id="rId18"/>
    <p:sldId id="305" r:id="rId19"/>
    <p:sldId id="308" r:id="rId20"/>
    <p:sldId id="311" r:id="rId21"/>
    <p:sldId id="314" r:id="rId22"/>
    <p:sldId id="317" r:id="rId23"/>
    <p:sldId id="320" r:id="rId24"/>
    <p:sldId id="332" r:id="rId25"/>
    <p:sldId id="335" r:id="rId26"/>
    <p:sldId id="338" r:id="rId27"/>
    <p:sldId id="341" r:id="rId28"/>
    <p:sldId id="344" r:id="rId29"/>
    <p:sldId id="347" r:id="rId30"/>
    <p:sldId id="350" r:id="rId31"/>
    <p:sldId id="353" r:id="rId32"/>
    <p:sldId id="356" r:id="rId33"/>
    <p:sldId id="359" r:id="rId34"/>
    <p:sldId id="362" r:id="rId35"/>
    <p:sldId id="365" r:id="rId36"/>
  </p:sldIdLst>
  <p:sldSz cx="9144000" cy="5143500" type="screen16x9"/>
  <p:notesSz cx="6858000" cy="9144000"/>
  <p:custDataLst>
    <p:tags r:id="rId39"/>
  </p:custDataLst>
  <p:defaultTextStyle>
    <a:defPPr>
      <a:defRPr lang="en-GB"/>
    </a:defPPr>
    <a:lvl1pPr algn="l" rtl="0" eaLnBrk="0" fontAlgn="base" hangingPunct="0">
      <a:spcBef>
        <a:spcPct val="0"/>
      </a:spcBef>
      <a:spcAft>
        <a:spcPct val="0"/>
      </a:spcAft>
      <a:defRPr sz="1100" kern="1200">
        <a:solidFill>
          <a:srgbClr val="667366"/>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100" kern="1200">
        <a:solidFill>
          <a:srgbClr val="667366"/>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100" kern="1200">
        <a:solidFill>
          <a:srgbClr val="667366"/>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100" kern="1200">
        <a:solidFill>
          <a:srgbClr val="667366"/>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100" kern="1200">
        <a:solidFill>
          <a:srgbClr val="667366"/>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100" kern="1200">
        <a:solidFill>
          <a:srgbClr val="667366"/>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100" kern="1200">
        <a:solidFill>
          <a:srgbClr val="667366"/>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100" kern="1200">
        <a:solidFill>
          <a:srgbClr val="667366"/>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100" kern="1200">
        <a:solidFill>
          <a:srgbClr val="667366"/>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41B4D"/>
    <a:srgbClr val="EE6CB6"/>
    <a:srgbClr val="8B95E1"/>
    <a:srgbClr val="91BFE7"/>
    <a:srgbClr val="0059A6"/>
    <a:srgbClr val="F49A28"/>
    <a:srgbClr val="2E8B57"/>
    <a:srgbClr val="CF9CC7"/>
    <a:srgbClr val="9C9C9C"/>
    <a:srgbClr val="004A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4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 Obe" userId="c024289e-c9e3-423d-86d6-a6df5e89e0bc" providerId="ADAL" clId="{51163E10-29C0-44EF-A87E-CF2E91135AAC}"/>
    <pc:docChg chg="custSel delSld modSld">
      <pc:chgData name="Bea Obe" userId="c024289e-c9e3-423d-86d6-a6df5e89e0bc" providerId="ADAL" clId="{51163E10-29C0-44EF-A87E-CF2E91135AAC}" dt="2026-06-08T09:21:17.754" v="473" actId="20577"/>
      <pc:docMkLst>
        <pc:docMk/>
      </pc:docMkLst>
      <pc:sldChg chg="modSp mod">
        <pc:chgData name="Bea Obe" userId="c024289e-c9e3-423d-86d6-a6df5e89e0bc" providerId="ADAL" clId="{51163E10-29C0-44EF-A87E-CF2E91135AAC}" dt="2026-06-08T09:21:17.754" v="473" actId="20577"/>
        <pc:sldMkLst>
          <pc:docMk/>
          <pc:sldMk cId="0" sldId="266"/>
        </pc:sldMkLst>
        <pc:spChg chg="mod">
          <ac:chgData name="Bea Obe" userId="c024289e-c9e3-423d-86d6-a6df5e89e0bc" providerId="ADAL" clId="{51163E10-29C0-44EF-A87E-CF2E91135AAC}" dt="2026-06-08T09:21:17.754" v="473" actId="20577"/>
          <ac:spMkLst>
            <pc:docMk/>
            <pc:sldMk cId="0" sldId="266"/>
            <ac:spMk id="17416" creationId="{00000000-0000-0000-0000-000000000000}"/>
          </ac:spMkLst>
        </pc:spChg>
      </pc:sldChg>
      <pc:sldChg chg="modSp mod">
        <pc:chgData name="Bea Obe" userId="c024289e-c9e3-423d-86d6-a6df5e89e0bc" providerId="ADAL" clId="{51163E10-29C0-44EF-A87E-CF2E91135AAC}" dt="2026-06-08T09:14:37.220" v="34" actId="20577"/>
        <pc:sldMkLst>
          <pc:docMk/>
          <pc:sldMk cId="0" sldId="299"/>
        </pc:sldMkLst>
        <pc:spChg chg="mod">
          <ac:chgData name="Bea Obe" userId="c024289e-c9e3-423d-86d6-a6df5e89e0bc" providerId="ADAL" clId="{51163E10-29C0-44EF-A87E-CF2E91135AAC}" dt="2026-06-08T09:14:37.220" v="34" actId="20577"/>
          <ac:spMkLst>
            <pc:docMk/>
            <pc:sldMk cId="0" sldId="299"/>
            <ac:spMk id="17415" creationId="{00000000-0000-0000-0000-000000000000}"/>
          </ac:spMkLst>
        </pc:spChg>
      </pc:sldChg>
      <pc:sldChg chg="del">
        <pc:chgData name="Bea Obe" userId="c024289e-c9e3-423d-86d6-a6df5e89e0bc" providerId="ADAL" clId="{51163E10-29C0-44EF-A87E-CF2E91135AAC}" dt="2026-06-08T09:07:19.589" v="1" actId="2696"/>
        <pc:sldMkLst>
          <pc:docMk/>
          <pc:sldMk cId="0" sldId="323"/>
        </pc:sldMkLst>
      </pc:sldChg>
      <pc:sldChg chg="del">
        <pc:chgData name="Bea Obe" userId="c024289e-c9e3-423d-86d6-a6df5e89e0bc" providerId="ADAL" clId="{51163E10-29C0-44EF-A87E-CF2E91135AAC}" dt="2026-06-08T09:07:16.525" v="0" actId="2696"/>
        <pc:sldMkLst>
          <pc:docMk/>
          <pc:sldMk cId="0" sldId="326"/>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Sheet1!$B$1</c:f>
              <c:strCache>
                <c:ptCount val="1"/>
                <c:pt idx="0">
                  <c:v>Doughnut</c:v>
                </c:pt>
              </c:strCache>
            </c:strRef>
          </c:tx>
          <c:spPr>
            <a:ln w="19050" cmpd="sng">
              <a:solidFill>
                <a:srgbClr val="FFFFFF"/>
              </a:solidFill>
              <a:prstDash val="solid"/>
            </a:ln>
            <a:effectLst>
              <a:outerShdw blurRad="50800" dist="38100" dir="2700000" algn="tl">
                <a:prstClr val="black">
                  <a:alpha val="20000"/>
                </a:prstClr>
              </a:outerShdw>
            </a:effectLst>
          </c:spPr>
          <c:dPt>
            <c:idx val="0"/>
            <c:bubble3D val="0"/>
            <c:spPr>
              <a:solidFill>
                <a:srgbClr val="00A3B4"/>
              </a:solidFill>
              <a:ln w="19050" cmpd="sng">
                <a:solidFill>
                  <a:srgbClr val="FFFFFF"/>
                </a:solidFill>
                <a:prstDash val="solid"/>
              </a:ln>
              <a:effectLst>
                <a:outerShdw blurRad="50800" dist="38100" dir="2700000" algn="tl">
                  <a:prstClr val="black">
                    <a:alpha val="20000"/>
                  </a:prstClr>
                </a:outerShdw>
              </a:effectLst>
            </c:spPr>
            <c:extLst>
              <c:ext xmlns:c16="http://schemas.microsoft.com/office/drawing/2014/chart" uri="{C3380CC4-5D6E-409C-BE32-E72D297353CC}">
                <c16:uniqueId val="{00000001-3F34-47AA-909C-63D942296051}"/>
              </c:ext>
            </c:extLst>
          </c:dPt>
          <c:dPt>
            <c:idx val="1"/>
            <c:bubble3D val="0"/>
            <c:spPr>
              <a:solidFill>
                <a:srgbClr val="B6ACAC"/>
              </a:solidFill>
              <a:ln w="19050" cmpd="sng">
                <a:solidFill>
                  <a:srgbClr val="FFFFFF"/>
                </a:solidFill>
                <a:prstDash val="solid"/>
              </a:ln>
              <a:effectLst>
                <a:outerShdw blurRad="50800" dist="38100" dir="2700000" algn="tl">
                  <a:prstClr val="black">
                    <a:alpha val="20000"/>
                  </a:prstClr>
                </a:outerShdw>
              </a:effectLst>
            </c:spPr>
            <c:extLst>
              <c:ext xmlns:c16="http://schemas.microsoft.com/office/drawing/2014/chart" uri="{C3380CC4-5D6E-409C-BE32-E72D297353CC}">
                <c16:uniqueId val="{00000003-3F34-47AA-909C-63D942296051}"/>
              </c:ext>
            </c:extLst>
          </c:dPt>
          <c:dPt>
            <c:idx val="2"/>
            <c:bubble3D val="0"/>
            <c:spPr>
              <a:solidFill>
                <a:srgbClr val="524B4B"/>
              </a:solidFill>
              <a:ln w="19050" cmpd="sng">
                <a:solidFill>
                  <a:srgbClr val="FFFFFF"/>
                </a:solidFill>
                <a:prstDash val="solid"/>
              </a:ln>
              <a:effectLst>
                <a:outerShdw blurRad="50800" dist="38100" dir="2700000" algn="tl">
                  <a:prstClr val="black">
                    <a:alpha val="20000"/>
                  </a:prstClr>
                </a:outerShdw>
              </a:effectLst>
            </c:spPr>
            <c:extLst>
              <c:ext xmlns:c16="http://schemas.microsoft.com/office/drawing/2014/chart" uri="{C3380CC4-5D6E-409C-BE32-E72D297353CC}">
                <c16:uniqueId val="{00000005-3F34-47AA-909C-63D942296051}"/>
              </c:ext>
            </c:extLst>
          </c:dPt>
          <c:dLbls>
            <c:dLbl>
              <c:idx val="0"/>
              <c:tx>
                <c:rich>
                  <a:bodyPr wrap="none">
                    <a:spAutoFit/>
                  </a:bodyPr>
                  <a:lstStyle/>
                  <a:p>
                    <a:pPr>
                      <a:defRPr/>
                    </a:pPr>
                    <a:fld id="{5ABC9988-3754-422E-8786-A05E178D918A}"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3F34-47AA-909C-63D942296051}"/>
                </c:ext>
              </c:extLst>
            </c:dLbl>
            <c:dLbl>
              <c:idx val="1"/>
              <c:tx>
                <c:rich>
                  <a:bodyPr wrap="none">
                    <a:spAutoFit/>
                  </a:bodyPr>
                  <a:lstStyle/>
                  <a:p>
                    <a:pPr>
                      <a:defRPr/>
                    </a:pPr>
                    <a:fld id="{F1A9A3D4-1013-43A1-9AB6-E84F6FAB5B97}" type="VALUE">
                      <a:rPr lang="en-US" sz="788" b="0" i="0" u="none">
                        <a:solidFill>
                          <a:srgbClr val="000000"/>
                        </a:solidFill>
                        <a:latin typeface="arial"/>
                      </a:rPr>
                      <a:pPr>
                        <a:defRPr/>
                      </a:pPr>
                      <a:t>[VALUE]</a:t>
                    </a:fld>
                    <a:r>
                      <a:rPr lang="en-US" sz="788" b="0" i="0" u="none">
                        <a:solidFill>
                          <a:srgbClr val="000000"/>
                        </a:solidFill>
                        <a:latin typeface="arial"/>
                      </a:rPr>
                      <a:t>%</a:t>
                    </a:r>
                  </a:p>
                </c:rich>
              </c:tx>
              <c:spPr>
                <a:noFill/>
                <a:ln>
                  <a:noFill/>
                </a:ln>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3F34-47AA-909C-63D942296051}"/>
                </c:ext>
              </c:extLst>
            </c:dLbl>
            <c:dLbl>
              <c:idx val="2"/>
              <c:tx>
                <c:rich>
                  <a:bodyPr wrap="none">
                    <a:spAutoFit/>
                  </a:bodyPr>
                  <a:lstStyle/>
                  <a:p>
                    <a:pPr>
                      <a:defRPr/>
                    </a:pPr>
                    <a:fld id="{D2AF66B3-1103-4076-B94E-507E19C65510}"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3F34-47AA-909C-63D94229605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Satisfied</c:v>
                </c:pt>
                <c:pt idx="1">
                  <c:v>Neither</c:v>
                </c:pt>
                <c:pt idx="2">
                  <c:v>Dissatisfied</c:v>
                </c:pt>
              </c:strCache>
            </c:strRef>
          </c:cat>
          <c:val>
            <c:numRef>
              <c:f>Sheet1!$B$2:$B$4</c:f>
              <c:numCache>
                <c:formatCode>0</c:formatCode>
                <c:ptCount val="3"/>
                <c:pt idx="0">
                  <c:v>74</c:v>
                </c:pt>
                <c:pt idx="1">
                  <c:v>13</c:v>
                </c:pt>
                <c:pt idx="2">
                  <c:v>13</c:v>
                </c:pt>
              </c:numCache>
            </c:numRef>
          </c:val>
          <c:extLst>
            <c:ext xmlns:c16="http://schemas.microsoft.com/office/drawing/2014/chart" uri="{C3380CC4-5D6E-409C-BE32-E72D297353CC}">
              <c16:uniqueId val="{00000006-3F34-47AA-909C-63D942296051}"/>
            </c:ext>
          </c:extLst>
        </c:ser>
        <c:dLbls>
          <c:showLegendKey val="0"/>
          <c:showVal val="0"/>
          <c:showCatName val="0"/>
          <c:showSerName val="0"/>
          <c:showPercent val="0"/>
          <c:showBubbleSize val="0"/>
          <c:showLeaderLines val="1"/>
        </c:dLbls>
        <c:firstSliceAng val="0"/>
        <c:holeSize val="50"/>
      </c:doughnutChart>
      <c:spPr>
        <a:solidFill>
          <a:srgbClr val="FFFFFF">
            <a:alpha val="0"/>
          </a:srgbClr>
        </a:solidFill>
      </c:spPr>
    </c:plotArea>
    <c:legend>
      <c:legendPos val="b"/>
      <c:overlay val="0"/>
      <c:txPr>
        <a:bodyPr/>
        <a:lstStyle/>
        <a:p>
          <a:pPr>
            <a:defRPr sz="788" b="0" i="0" u="none" smtId="4294967295">
              <a:solidFill>
                <a:srgbClr val="012060"/>
              </a:solidFill>
              <a:latin typeface="arial"/>
            </a:defRPr>
          </a:pPr>
          <a:endParaRPr lang="en-US"/>
        </a:p>
      </c:txPr>
    </c:legend>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Repairs Last 12 Months</c:v>
                </c:pt>
              </c:strCache>
            </c:strRef>
          </c:tx>
          <c:spPr>
            <a:ln w="19050" cap="sq">
              <a:solidFill>
                <a:srgbClr val="E77D0B"/>
              </a:solidFill>
              <a:prstDash val="solid"/>
              <a:miter/>
            </a:ln>
            <a:effectLst>
              <a:outerShdw blurRad="50800" dist="38100" dir="2700000" algn="tl">
                <a:prstClr val="black">
                  <a:alpha val="20000"/>
                </a:prstClr>
              </a:outerShdw>
            </a:effectLst>
          </c:spPr>
          <c:marker>
            <c:symbol val="circle"/>
            <c:size val="6"/>
            <c:spPr>
              <a:solidFill>
                <a:srgbClr val="E77D0B"/>
              </a:solidFill>
              <a:ln>
                <a:solidFill>
                  <a:srgbClr val="E77D0B"/>
                </a:solidFill>
              </a:ln>
            </c:spPr>
          </c:marker>
          <c:dLbls>
            <c:dLbl>
              <c:idx val="0"/>
              <c:tx>
                <c:rich>
                  <a:bodyPr wrap="none">
                    <a:spAutoFit/>
                  </a:bodyPr>
                  <a:lstStyle/>
                  <a:p>
                    <a:pPr>
                      <a:defRPr/>
                    </a:pPr>
                    <a:fld id="{F7ABDEE8-338F-4D6B-A47E-F9B13D15B91C}"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2608-4990-9983-612633F55D54}"/>
                </c:ext>
              </c:extLst>
            </c:dLbl>
            <c:dLbl>
              <c:idx val="1"/>
              <c:tx>
                <c:rich>
                  <a:bodyPr wrap="none">
                    <a:spAutoFit/>
                  </a:bodyPr>
                  <a:lstStyle/>
                  <a:p>
                    <a:pPr>
                      <a:defRPr/>
                    </a:pPr>
                    <a:fld id="{E0EF335A-30B9-43AE-BB83-5EF5CBF757BC}"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2608-4990-9983-612633F55D5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2024/25</c:v>
                </c:pt>
                <c:pt idx="1">
                  <c:v>2025/26</c:v>
                </c:pt>
              </c:strCache>
            </c:strRef>
          </c:cat>
          <c:val>
            <c:numRef>
              <c:f>Sheet1!$B$2:$B$3</c:f>
              <c:numCache>
                <c:formatCode>0</c:formatCode>
                <c:ptCount val="2"/>
                <c:pt idx="0">
                  <c:v>82</c:v>
                </c:pt>
                <c:pt idx="1">
                  <c:v>75</c:v>
                </c:pt>
              </c:numCache>
            </c:numRef>
          </c:val>
          <c:smooth val="0"/>
          <c:extLst>
            <c:ext xmlns:c16="http://schemas.microsoft.com/office/drawing/2014/chart" uri="{C3380CC4-5D6E-409C-BE32-E72D297353CC}">
              <c16:uniqueId val="{00000002-2608-4990-9983-612633F55D54}"/>
            </c:ext>
          </c:extLst>
        </c:ser>
        <c:ser>
          <c:idx val="1"/>
          <c:order val="1"/>
          <c:tx>
            <c:strRef>
              <c:f>Sheet1!$C$1</c:f>
              <c:strCache>
                <c:ptCount val="1"/>
                <c:pt idx="0">
                  <c:v>Time Taken Repairs</c:v>
                </c:pt>
              </c:strCache>
            </c:strRef>
          </c:tx>
          <c:spPr>
            <a:ln w="19050" cap="sq">
              <a:solidFill>
                <a:srgbClr val="F49A28"/>
              </a:solidFill>
              <a:prstDash val="solid"/>
              <a:miter/>
            </a:ln>
            <a:effectLst>
              <a:outerShdw blurRad="50800" dist="38100" dir="2700000" algn="tl">
                <a:prstClr val="black">
                  <a:alpha val="20000"/>
                </a:prstClr>
              </a:outerShdw>
            </a:effectLst>
          </c:spPr>
          <c:marker>
            <c:symbol val="circle"/>
            <c:size val="6"/>
            <c:spPr>
              <a:solidFill>
                <a:srgbClr val="F49A28"/>
              </a:solidFill>
              <a:ln>
                <a:solidFill>
                  <a:srgbClr val="F49A28"/>
                </a:solidFill>
              </a:ln>
            </c:spPr>
          </c:marker>
          <c:dLbls>
            <c:dLbl>
              <c:idx val="0"/>
              <c:layout>
                <c:manualLayout>
                  <c:x val="-0.1338441010773235"/>
                  <c:y val="-1.8735862562634271E-2"/>
                </c:manualLayout>
              </c:layout>
              <c:tx>
                <c:rich>
                  <a:bodyPr wrap="none">
                    <a:spAutoFit/>
                  </a:bodyPr>
                  <a:lstStyle/>
                  <a:p>
                    <a:pPr>
                      <a:defRPr/>
                    </a:pPr>
                    <a:fld id="{2623DD04-5F8A-4C0B-967C-67EAC9001546}"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2608-4990-9983-612633F55D54}"/>
                </c:ext>
              </c:extLst>
            </c:dLbl>
            <c:dLbl>
              <c:idx val="1"/>
              <c:tx>
                <c:rich>
                  <a:bodyPr wrap="none">
                    <a:spAutoFit/>
                  </a:bodyPr>
                  <a:lstStyle/>
                  <a:p>
                    <a:pPr>
                      <a:defRPr/>
                    </a:pPr>
                    <a:fld id="{B69FCD76-56B4-4476-9CAE-915BD0B0C2FD}"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4-2608-4990-9983-612633F55D5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2024/25</c:v>
                </c:pt>
                <c:pt idx="1">
                  <c:v>2025/26</c:v>
                </c:pt>
              </c:strCache>
            </c:strRef>
          </c:cat>
          <c:val>
            <c:numRef>
              <c:f>Sheet1!$C$2:$C$3</c:f>
              <c:numCache>
                <c:formatCode>0</c:formatCode>
                <c:ptCount val="2"/>
                <c:pt idx="0">
                  <c:v>80</c:v>
                </c:pt>
                <c:pt idx="1">
                  <c:v>68</c:v>
                </c:pt>
              </c:numCache>
            </c:numRef>
          </c:val>
          <c:smooth val="0"/>
          <c:extLst>
            <c:ext xmlns:c16="http://schemas.microsoft.com/office/drawing/2014/chart" uri="{C3380CC4-5D6E-409C-BE32-E72D297353CC}">
              <c16:uniqueId val="{00000005-2608-4990-9983-612633F55D54}"/>
            </c:ext>
          </c:extLst>
        </c:ser>
        <c:dLbls>
          <c:showLegendKey val="0"/>
          <c:showVal val="0"/>
          <c:showCatName val="0"/>
          <c:showSerName val="0"/>
          <c:showPercent val="0"/>
          <c:showBubbleSize val="0"/>
        </c:dLbls>
        <c:marker val="1"/>
        <c:smooth val="0"/>
        <c:axId val="1558330595"/>
        <c:axId val="1889484705"/>
      </c:lineChart>
      <c:catAx>
        <c:axId val="1558330595"/>
        <c:scaling>
          <c:orientation val="minMax"/>
        </c:scaling>
        <c:delete val="0"/>
        <c:axPos val="b"/>
        <c:numFmt formatCode="General" sourceLinked="1"/>
        <c:majorTickMark val="none"/>
        <c:minorTickMark val="none"/>
        <c:tickLblPos val="low"/>
        <c:spPr>
          <a:ln w="9525" cap="sq">
            <a:solidFill>
              <a:srgbClr val="B6ACAC"/>
            </a:solidFill>
            <a:prstDash val="solid"/>
            <a:miter/>
          </a:ln>
        </c:spPr>
        <c:txPr>
          <a:bodyPr rot="0"/>
          <a:lstStyle/>
          <a:p>
            <a:pPr>
              <a:defRPr sz="788" b="0" i="0" u="none" smtId="4294967295">
                <a:solidFill>
                  <a:srgbClr val="16365D"/>
                </a:solidFill>
                <a:latin typeface="arial"/>
              </a:defRPr>
            </a:pPr>
            <a:endParaRPr lang="en-US"/>
          </a:p>
        </c:txPr>
        <c:crossAx val="1889484705"/>
        <c:crosses val="autoZero"/>
        <c:auto val="0"/>
        <c:lblAlgn val="ctr"/>
        <c:lblOffset val="100"/>
        <c:noMultiLvlLbl val="0"/>
      </c:catAx>
      <c:valAx>
        <c:axId val="1889484705"/>
        <c:scaling>
          <c:orientation val="minMax"/>
          <c:max val="100"/>
          <c:min val="60"/>
        </c:scaling>
        <c:delete val="0"/>
        <c:axPos val="l"/>
        <c:majorGridlines>
          <c:spPr>
            <a:ln w="9525" cap="sq">
              <a:solidFill>
                <a:srgbClr val="D8D8D8"/>
              </a:solidFill>
              <a:prstDash val="sysDot"/>
              <a:miter/>
            </a:ln>
          </c:spPr>
        </c:majorGridlines>
        <c:numFmt formatCode="General\%" sourceLinked="0"/>
        <c:majorTickMark val="none"/>
        <c:minorTickMark val="none"/>
        <c:tickLblPos val="low"/>
        <c:spPr>
          <a:ln w="9525" cap="sq">
            <a:solidFill>
              <a:srgbClr val="FFFFFF">
                <a:alpha val="0"/>
              </a:srgbClr>
            </a:solidFill>
            <a:prstDash val="solid"/>
            <a:miter/>
          </a:ln>
        </c:spPr>
        <c:txPr>
          <a:bodyPr rot="0"/>
          <a:lstStyle/>
          <a:p>
            <a:pPr>
              <a:defRPr sz="788" b="0" i="0" u="none" smtId="4294967295">
                <a:solidFill>
                  <a:srgbClr val="16365D"/>
                </a:solidFill>
                <a:latin typeface="arial"/>
              </a:defRPr>
            </a:pPr>
            <a:endParaRPr lang="en-US"/>
          </a:p>
        </c:txPr>
        <c:crossAx val="1558330595"/>
        <c:crosses val="autoZero"/>
        <c:crossBetween val="between"/>
        <c:majorUnit val="10"/>
      </c:valAx>
      <c:spPr>
        <a:solidFill>
          <a:srgbClr val="FFFFFF">
            <a:alpha val="0"/>
          </a:srgbClr>
        </a:solidFill>
      </c:spPr>
    </c:plotArea>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Sheet1!$B$1</c:f>
              <c:strCache>
                <c:ptCount val="1"/>
                <c:pt idx="0">
                  <c:v>Doughnut</c:v>
                </c:pt>
              </c:strCache>
            </c:strRef>
          </c:tx>
          <c:spPr>
            <a:ln w="19050" cmpd="sng">
              <a:solidFill>
                <a:srgbClr val="FFFFFF"/>
              </a:solidFill>
              <a:prstDash val="solid"/>
            </a:ln>
            <a:effectLst>
              <a:outerShdw blurRad="50800" dist="38100" dir="2700000" algn="tl">
                <a:prstClr val="black">
                  <a:alpha val="20000"/>
                </a:prstClr>
              </a:outerShdw>
            </a:effectLst>
          </c:spPr>
          <c:dPt>
            <c:idx val="0"/>
            <c:bubble3D val="0"/>
            <c:spPr>
              <a:solidFill>
                <a:srgbClr val="7BB553"/>
              </a:solidFill>
              <a:ln w="19050" cmpd="sng">
                <a:solidFill>
                  <a:srgbClr val="FFFFFF"/>
                </a:solidFill>
                <a:prstDash val="solid"/>
              </a:ln>
              <a:effectLst>
                <a:outerShdw blurRad="50800" dist="38100" dir="2700000" algn="tl">
                  <a:prstClr val="black">
                    <a:alpha val="20000"/>
                  </a:prstClr>
                </a:outerShdw>
              </a:effectLst>
            </c:spPr>
            <c:extLst>
              <c:ext xmlns:c16="http://schemas.microsoft.com/office/drawing/2014/chart" uri="{C3380CC4-5D6E-409C-BE32-E72D297353CC}">
                <c16:uniqueId val="{00000001-5B07-4E0D-8250-A6DBCA8E9F97}"/>
              </c:ext>
            </c:extLst>
          </c:dPt>
          <c:dPt>
            <c:idx val="1"/>
            <c:bubble3D val="0"/>
            <c:spPr>
              <a:solidFill>
                <a:srgbClr val="B6ACAC"/>
              </a:solidFill>
              <a:ln w="19050" cmpd="sng">
                <a:solidFill>
                  <a:srgbClr val="FFFFFF"/>
                </a:solidFill>
                <a:prstDash val="solid"/>
              </a:ln>
              <a:effectLst>
                <a:outerShdw blurRad="50800" dist="38100" dir="2700000" algn="tl">
                  <a:prstClr val="black">
                    <a:alpha val="20000"/>
                  </a:prstClr>
                </a:outerShdw>
              </a:effectLst>
            </c:spPr>
            <c:extLst>
              <c:ext xmlns:c16="http://schemas.microsoft.com/office/drawing/2014/chart" uri="{C3380CC4-5D6E-409C-BE32-E72D297353CC}">
                <c16:uniqueId val="{00000003-5B07-4E0D-8250-A6DBCA8E9F97}"/>
              </c:ext>
            </c:extLst>
          </c:dPt>
          <c:dPt>
            <c:idx val="2"/>
            <c:bubble3D val="0"/>
            <c:spPr>
              <a:solidFill>
                <a:srgbClr val="524B4B"/>
              </a:solidFill>
              <a:ln w="19050" cmpd="sng">
                <a:solidFill>
                  <a:srgbClr val="FFFFFF"/>
                </a:solidFill>
                <a:prstDash val="solid"/>
              </a:ln>
              <a:effectLst>
                <a:outerShdw blurRad="50800" dist="38100" dir="2700000" algn="tl">
                  <a:prstClr val="black">
                    <a:alpha val="20000"/>
                  </a:prstClr>
                </a:outerShdw>
              </a:effectLst>
            </c:spPr>
            <c:extLst>
              <c:ext xmlns:c16="http://schemas.microsoft.com/office/drawing/2014/chart" uri="{C3380CC4-5D6E-409C-BE32-E72D297353CC}">
                <c16:uniqueId val="{00000005-5B07-4E0D-8250-A6DBCA8E9F97}"/>
              </c:ext>
            </c:extLst>
          </c:dPt>
          <c:dLbls>
            <c:dLbl>
              <c:idx val="0"/>
              <c:tx>
                <c:rich>
                  <a:bodyPr wrap="none">
                    <a:spAutoFit/>
                  </a:bodyPr>
                  <a:lstStyle/>
                  <a:p>
                    <a:pPr>
                      <a:defRPr/>
                    </a:pPr>
                    <a:fld id="{D6D6F952-4C28-42E1-97B4-089E906152BB}" type="VALUE">
                      <a:rPr lang="en-US" sz="788" b="0" i="0" u="none">
                        <a:solidFill>
                          <a:srgbClr val="000000"/>
                        </a:solidFill>
                        <a:latin typeface="arial"/>
                      </a:rPr>
                      <a:pPr>
                        <a:defRPr/>
                      </a:pPr>
                      <a:t>[VALUE]</a:t>
                    </a:fld>
                    <a:r>
                      <a:rPr lang="en-US" sz="788" b="0" i="0" u="none">
                        <a:solidFill>
                          <a:srgbClr val="000000"/>
                        </a:solidFill>
                        <a:latin typeface="arial"/>
                      </a:rPr>
                      <a:t>%</a:t>
                    </a:r>
                  </a:p>
                </c:rich>
              </c:tx>
              <c:spPr>
                <a:noFill/>
                <a:ln>
                  <a:noFill/>
                </a:ln>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5B07-4E0D-8250-A6DBCA8E9F97}"/>
                </c:ext>
              </c:extLst>
            </c:dLbl>
            <c:dLbl>
              <c:idx val="1"/>
              <c:tx>
                <c:rich>
                  <a:bodyPr wrap="none">
                    <a:spAutoFit/>
                  </a:bodyPr>
                  <a:lstStyle/>
                  <a:p>
                    <a:pPr>
                      <a:defRPr/>
                    </a:pPr>
                    <a:fld id="{73137B50-820E-46BB-9197-14B7F0910659}" type="VALUE">
                      <a:rPr lang="en-US" sz="788" b="0" i="0" u="none">
                        <a:solidFill>
                          <a:srgbClr val="000000"/>
                        </a:solidFill>
                        <a:latin typeface="arial"/>
                      </a:rPr>
                      <a:pPr>
                        <a:defRPr/>
                      </a:pPr>
                      <a:t>[VALUE]</a:t>
                    </a:fld>
                    <a:r>
                      <a:rPr lang="en-US" sz="788" b="0" i="0" u="none">
                        <a:solidFill>
                          <a:srgbClr val="000000"/>
                        </a:solidFill>
                        <a:latin typeface="arial"/>
                      </a:rPr>
                      <a:t>%</a:t>
                    </a:r>
                  </a:p>
                </c:rich>
              </c:tx>
              <c:spPr>
                <a:noFill/>
                <a:ln>
                  <a:noFill/>
                </a:ln>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5B07-4E0D-8250-A6DBCA8E9F97}"/>
                </c:ext>
              </c:extLst>
            </c:dLbl>
            <c:dLbl>
              <c:idx val="2"/>
              <c:tx>
                <c:rich>
                  <a:bodyPr wrap="none">
                    <a:spAutoFit/>
                  </a:bodyPr>
                  <a:lstStyle/>
                  <a:p>
                    <a:pPr>
                      <a:defRPr/>
                    </a:pPr>
                    <a:fld id="{27047F31-ADCE-4004-B6A7-596B52A6166A}"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5B07-4E0D-8250-A6DBCA8E9F9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Satisfied</c:v>
                </c:pt>
                <c:pt idx="1">
                  <c:v>Neither</c:v>
                </c:pt>
                <c:pt idx="2">
                  <c:v>Dissatisfied</c:v>
                </c:pt>
              </c:strCache>
            </c:strRef>
          </c:cat>
          <c:val>
            <c:numRef>
              <c:f>Sheet1!$B$2:$B$4</c:f>
              <c:numCache>
                <c:formatCode>0</c:formatCode>
                <c:ptCount val="3"/>
                <c:pt idx="0">
                  <c:v>59</c:v>
                </c:pt>
                <c:pt idx="1">
                  <c:v>32</c:v>
                </c:pt>
                <c:pt idx="2">
                  <c:v>10</c:v>
                </c:pt>
              </c:numCache>
            </c:numRef>
          </c:val>
          <c:extLst>
            <c:ext xmlns:c16="http://schemas.microsoft.com/office/drawing/2014/chart" uri="{C3380CC4-5D6E-409C-BE32-E72D297353CC}">
              <c16:uniqueId val="{00000006-5B07-4E0D-8250-A6DBCA8E9F97}"/>
            </c:ext>
          </c:extLst>
        </c:ser>
        <c:dLbls>
          <c:showLegendKey val="0"/>
          <c:showVal val="0"/>
          <c:showCatName val="0"/>
          <c:showSerName val="0"/>
          <c:showPercent val="0"/>
          <c:showBubbleSize val="0"/>
          <c:showLeaderLines val="1"/>
        </c:dLbls>
        <c:firstSliceAng val="0"/>
        <c:holeSize val="50"/>
      </c:doughnutChart>
      <c:spPr>
        <a:solidFill>
          <a:srgbClr val="FFFFFF">
            <a:alpha val="0"/>
          </a:srgbClr>
        </a:solidFill>
      </c:spPr>
    </c:plotArea>
    <c:legend>
      <c:legendPos val="b"/>
      <c:overlay val="0"/>
      <c:txPr>
        <a:bodyPr/>
        <a:lstStyle/>
        <a:p>
          <a:pPr>
            <a:defRPr sz="788" b="0" i="0" u="none" smtId="4294967295">
              <a:solidFill>
                <a:srgbClr val="012060"/>
              </a:solidFill>
              <a:latin typeface="arial"/>
            </a:defRPr>
          </a:pPr>
          <a:endParaRPr lang="en-US"/>
        </a:p>
      </c:txPr>
    </c:legend>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Column02</c:v>
                </c:pt>
              </c:strCache>
            </c:strRef>
          </c:tx>
          <c:spPr>
            <a:ln w="9525" cmpd="sng">
              <a:solidFill>
                <a:srgbClr val="FFFFFF">
                  <a:alpha val="0"/>
                </a:srgbClr>
              </a:solidFill>
              <a:prstDash val="solid"/>
            </a:ln>
            <a:effectLst>
              <a:outerShdw blurRad="50800" dist="38100" dir="2700000" algn="tl">
                <a:prstClr val="black">
                  <a:alpha val="20000"/>
                </a:prstClr>
              </a:outerShdw>
            </a:effectLst>
          </c:spPr>
          <c:invertIfNegative val="0"/>
          <c:dPt>
            <c:idx val="0"/>
            <c:invertIfNegative val="0"/>
            <c:bubble3D val="0"/>
            <c:spPr>
              <a:solidFill>
                <a:srgbClr val="7BB553"/>
              </a:solidFill>
              <a:ln>
                <a:solidFill>
                  <a:srgbClr val="7BB553"/>
                </a:solidFill>
              </a:ln>
            </c:spPr>
            <c:extLst>
              <c:ext xmlns:c16="http://schemas.microsoft.com/office/drawing/2014/chart" uri="{C3380CC4-5D6E-409C-BE32-E72D297353CC}">
                <c16:uniqueId val="{00000001-8763-446E-9BC9-8C847F23A428}"/>
              </c:ext>
            </c:extLst>
          </c:dPt>
          <c:dPt>
            <c:idx val="1"/>
            <c:invertIfNegative val="0"/>
            <c:bubble3D val="0"/>
            <c:spPr>
              <a:solidFill>
                <a:srgbClr val="7BB553"/>
              </a:solidFill>
              <a:ln>
                <a:solidFill>
                  <a:srgbClr val="7BB553"/>
                </a:solidFill>
              </a:ln>
            </c:spPr>
            <c:extLst>
              <c:ext xmlns:c16="http://schemas.microsoft.com/office/drawing/2014/chart" uri="{C3380CC4-5D6E-409C-BE32-E72D297353CC}">
                <c16:uniqueId val="{00000003-8763-446E-9BC9-8C847F23A428}"/>
              </c:ext>
            </c:extLst>
          </c:dPt>
          <c:dPt>
            <c:idx val="2"/>
            <c:invertIfNegative val="0"/>
            <c:bubble3D val="0"/>
            <c:spPr>
              <a:solidFill>
                <a:srgbClr val="B6ACAC"/>
              </a:solidFill>
              <a:ln>
                <a:solidFill>
                  <a:srgbClr val="B6ACAC"/>
                </a:solidFill>
              </a:ln>
            </c:spPr>
            <c:extLst>
              <c:ext xmlns:c16="http://schemas.microsoft.com/office/drawing/2014/chart" uri="{C3380CC4-5D6E-409C-BE32-E72D297353CC}">
                <c16:uniqueId val="{00000005-8763-446E-9BC9-8C847F23A428}"/>
              </c:ext>
            </c:extLst>
          </c:dPt>
          <c:dPt>
            <c:idx val="3"/>
            <c:invertIfNegative val="0"/>
            <c:bubble3D val="0"/>
            <c:spPr>
              <a:solidFill>
                <a:srgbClr val="524B4B"/>
              </a:solidFill>
              <a:ln>
                <a:solidFill>
                  <a:srgbClr val="524B4B"/>
                </a:solidFill>
              </a:ln>
            </c:spPr>
            <c:extLst>
              <c:ext xmlns:c16="http://schemas.microsoft.com/office/drawing/2014/chart" uri="{C3380CC4-5D6E-409C-BE32-E72D297353CC}">
                <c16:uniqueId val="{00000007-8763-446E-9BC9-8C847F23A428}"/>
              </c:ext>
            </c:extLst>
          </c:dPt>
          <c:dPt>
            <c:idx val="4"/>
            <c:invertIfNegative val="0"/>
            <c:bubble3D val="0"/>
            <c:spPr>
              <a:solidFill>
                <a:srgbClr val="524B4B"/>
              </a:solidFill>
              <a:ln>
                <a:solidFill>
                  <a:srgbClr val="524B4B"/>
                </a:solidFill>
              </a:ln>
            </c:spPr>
            <c:extLst>
              <c:ext xmlns:c16="http://schemas.microsoft.com/office/drawing/2014/chart" uri="{C3380CC4-5D6E-409C-BE32-E72D297353CC}">
                <c16:uniqueId val="{00000009-8763-446E-9BC9-8C847F23A428}"/>
              </c:ext>
            </c:extLst>
          </c:dPt>
          <c:dLbls>
            <c:dLbl>
              <c:idx val="0"/>
              <c:tx>
                <c:rich>
                  <a:bodyPr wrap="none">
                    <a:spAutoFit/>
                  </a:bodyPr>
                  <a:lstStyle/>
                  <a:p>
                    <a:pPr>
                      <a:defRPr/>
                    </a:pPr>
                    <a:fld id="{024034BB-AAE0-4A9B-9F93-BBB8C84007B0}"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8763-446E-9BC9-8C847F23A428}"/>
                </c:ext>
              </c:extLst>
            </c:dLbl>
            <c:dLbl>
              <c:idx val="1"/>
              <c:tx>
                <c:rich>
                  <a:bodyPr wrap="none">
                    <a:spAutoFit/>
                  </a:bodyPr>
                  <a:lstStyle/>
                  <a:p>
                    <a:pPr>
                      <a:defRPr/>
                    </a:pPr>
                    <a:fld id="{FC819FDD-26AC-4D17-ACAE-622F7B1E771D}"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763-446E-9BC9-8C847F23A428}"/>
                </c:ext>
              </c:extLst>
            </c:dLbl>
            <c:dLbl>
              <c:idx val="2"/>
              <c:tx>
                <c:rich>
                  <a:bodyPr wrap="none">
                    <a:spAutoFit/>
                  </a:bodyPr>
                  <a:lstStyle/>
                  <a:p>
                    <a:pPr>
                      <a:defRPr/>
                    </a:pPr>
                    <a:fld id="{5C06C423-CF1E-4D86-8934-81605A4F97BB}"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8763-446E-9BC9-8C847F23A428}"/>
                </c:ext>
              </c:extLst>
            </c:dLbl>
            <c:dLbl>
              <c:idx val="3"/>
              <c:tx>
                <c:rich>
                  <a:bodyPr wrap="none">
                    <a:spAutoFit/>
                  </a:bodyPr>
                  <a:lstStyle/>
                  <a:p>
                    <a:pPr>
                      <a:defRPr/>
                    </a:pPr>
                    <a:fld id="{8D6B6F48-C1AE-4742-96B0-B68B95BDA907}"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8763-446E-9BC9-8C847F23A428}"/>
                </c:ext>
              </c:extLst>
            </c:dLbl>
            <c:dLbl>
              <c:idx val="4"/>
              <c:tx>
                <c:rich>
                  <a:bodyPr wrap="none">
                    <a:spAutoFit/>
                  </a:bodyPr>
                  <a:lstStyle/>
                  <a:p>
                    <a:pPr>
                      <a:defRPr/>
                    </a:pPr>
                    <a:fld id="{268E66C6-CDDE-4D24-9717-48F270240302}"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9-8763-446E-9BC9-8C847F23A42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Sheet1!$A$2:$A$6</c:f>
              <c:strCache>
                <c:ptCount val="5"/>
                <c:pt idx="0">
                  <c:v>Very satisfied</c:v>
                </c:pt>
                <c:pt idx="1">
                  <c:v>Fairly satisfied</c:v>
                </c:pt>
                <c:pt idx="2">
                  <c:v>Neither</c:v>
                </c:pt>
                <c:pt idx="3">
                  <c:v>Fairly dissatisfied</c:v>
                </c:pt>
                <c:pt idx="4">
                  <c:v>Very dissatisfied</c:v>
                </c:pt>
              </c:strCache>
            </c:strRef>
          </c:cat>
          <c:val>
            <c:numRef>
              <c:f>Sheet1!$B$2:$B$6</c:f>
              <c:numCache>
                <c:formatCode>0</c:formatCode>
                <c:ptCount val="5"/>
                <c:pt idx="0">
                  <c:v>33</c:v>
                </c:pt>
                <c:pt idx="1">
                  <c:v>25</c:v>
                </c:pt>
                <c:pt idx="2">
                  <c:v>32</c:v>
                </c:pt>
                <c:pt idx="3">
                  <c:v>7</c:v>
                </c:pt>
                <c:pt idx="4">
                  <c:v>2</c:v>
                </c:pt>
              </c:numCache>
            </c:numRef>
          </c:val>
          <c:extLst>
            <c:ext xmlns:c16="http://schemas.microsoft.com/office/drawing/2014/chart" uri="{C3380CC4-5D6E-409C-BE32-E72D297353CC}">
              <c16:uniqueId val="{0000000A-8763-446E-9BC9-8C847F23A428}"/>
            </c:ext>
          </c:extLst>
        </c:ser>
        <c:dLbls>
          <c:showLegendKey val="0"/>
          <c:showVal val="0"/>
          <c:showCatName val="0"/>
          <c:showSerName val="0"/>
          <c:showPercent val="0"/>
          <c:showBubbleSize val="0"/>
        </c:dLbls>
        <c:gapWidth val="100"/>
        <c:overlap val="-50"/>
        <c:axId val="1031131588"/>
        <c:axId val="366058983"/>
      </c:barChart>
      <c:catAx>
        <c:axId val="1031131588"/>
        <c:scaling>
          <c:orientation val="minMax"/>
        </c:scaling>
        <c:delete val="0"/>
        <c:axPos val="b"/>
        <c:numFmt formatCode="General" sourceLinked="1"/>
        <c:majorTickMark val="none"/>
        <c:minorTickMark val="none"/>
        <c:tickLblPos val="low"/>
        <c:spPr>
          <a:ln w="9525" cap="sq">
            <a:solidFill>
              <a:srgbClr val="C0D0E0"/>
            </a:solidFill>
            <a:prstDash val="solid"/>
            <a:miter/>
          </a:ln>
        </c:spPr>
        <c:txPr>
          <a:bodyPr rot="0"/>
          <a:lstStyle/>
          <a:p>
            <a:pPr>
              <a:defRPr sz="788" b="0" i="0" u="none" smtId="4294967295">
                <a:solidFill>
                  <a:srgbClr val="19224C"/>
                </a:solidFill>
                <a:latin typeface="arial"/>
              </a:defRPr>
            </a:pPr>
            <a:endParaRPr lang="en-US"/>
          </a:p>
        </c:txPr>
        <c:crossAx val="366058983"/>
        <c:crosses val="autoZero"/>
        <c:auto val="0"/>
        <c:lblAlgn val="ctr"/>
        <c:lblOffset val="100"/>
        <c:noMultiLvlLbl val="0"/>
      </c:catAx>
      <c:valAx>
        <c:axId val="366058983"/>
        <c:scaling>
          <c:orientation val="minMax"/>
          <c:max val="100"/>
          <c:min val="0"/>
        </c:scaling>
        <c:delete val="0"/>
        <c:axPos val="l"/>
        <c:numFmt formatCode="General\%" sourceLinked="0"/>
        <c:majorTickMark val="none"/>
        <c:minorTickMark val="none"/>
        <c:tickLblPos val="low"/>
        <c:spPr>
          <a:ln w="0" cap="sq">
            <a:noFill/>
            <a:prstDash val="solid"/>
            <a:miter/>
          </a:ln>
        </c:spPr>
        <c:txPr>
          <a:bodyPr rot="0"/>
          <a:lstStyle/>
          <a:p>
            <a:pPr>
              <a:defRPr sz="788" b="0" i="0" u="none" smtId="4294967295">
                <a:solidFill>
                  <a:srgbClr val="FFFFFF">
                    <a:alpha val="0"/>
                  </a:srgbClr>
                </a:solidFill>
                <a:latin typeface="arial"/>
              </a:defRPr>
            </a:pPr>
            <a:endParaRPr lang="en-US"/>
          </a:p>
        </c:txPr>
        <c:crossAx val="1031131588"/>
        <c:crosses val="autoZero"/>
        <c:crossBetween val="between"/>
        <c:majorUnit val="10"/>
      </c:valAx>
      <c:spPr>
        <a:solidFill>
          <a:srgbClr val="FFFFFF">
            <a:alpha val="0"/>
          </a:srgbClr>
        </a:solidFill>
      </c:spPr>
    </c:plotArea>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Neighbourhood Contribution</c:v>
                </c:pt>
              </c:strCache>
            </c:strRef>
          </c:tx>
          <c:spPr>
            <a:solidFill>
              <a:srgbClr val="7BB553"/>
            </a:solidFill>
            <a:ln w="9525" cmpd="sng">
              <a:solidFill>
                <a:srgbClr val="FFFFFF"/>
              </a:solidFill>
              <a:prstDash val="solid"/>
            </a:ln>
            <a:effectLst>
              <a:outerShdw blurRad="50800" dist="38100" dir="2700000" algn="tl">
                <a:prstClr val="black">
                  <a:alpha val="20000"/>
                </a:prstClr>
              </a:outerShdw>
            </a:effectLst>
          </c:spPr>
          <c:invertIfNegative val="0"/>
          <c:dLbls>
            <c:dLbl>
              <c:idx val="0"/>
              <c:tx>
                <c:rich>
                  <a:bodyPr wrap="none">
                    <a:spAutoFit/>
                  </a:bodyPr>
                  <a:lstStyle/>
                  <a:p>
                    <a:pPr>
                      <a:defRPr/>
                    </a:pPr>
                    <a:fld id="{648D9D19-0ED3-4F11-A3F9-35A8AC34D9F5}"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3174-4900-87DD-93560D35DAFF}"/>
                </c:ext>
              </c:extLst>
            </c:dLbl>
            <c:dLbl>
              <c:idx val="1"/>
              <c:tx>
                <c:rich>
                  <a:bodyPr wrap="none">
                    <a:spAutoFit/>
                  </a:bodyPr>
                  <a:lstStyle/>
                  <a:p>
                    <a:pPr>
                      <a:defRPr/>
                    </a:pPr>
                    <a:fld id="{A4179D75-B8F5-4DBE-A939-07E799AC3472}"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3174-4900-87DD-93560D35DAFF}"/>
                </c:ext>
              </c:extLst>
            </c:dLbl>
            <c:dLbl>
              <c:idx val="2"/>
              <c:tx>
                <c:rich>
                  <a:bodyPr wrap="none">
                    <a:spAutoFit/>
                  </a:bodyPr>
                  <a:lstStyle/>
                  <a:p>
                    <a:pPr>
                      <a:defRPr/>
                    </a:pPr>
                    <a:fld id="{BEA325B9-B6D8-4EB0-9475-C14D69EF1738}"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3174-4900-87DD-93560D35DAFF}"/>
                </c:ext>
              </c:extLst>
            </c:dLbl>
            <c:dLbl>
              <c:idx val="3"/>
              <c:tx>
                <c:rich>
                  <a:bodyPr wrap="none">
                    <a:spAutoFit/>
                  </a:bodyPr>
                  <a:lstStyle/>
                  <a:p>
                    <a:pPr>
                      <a:defRPr/>
                    </a:pPr>
                    <a:fld id="{9D01FC08-0285-41AD-A679-C18C6F18E53A}"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3174-4900-87DD-93560D35DAFF}"/>
                </c:ext>
              </c:extLst>
            </c:dLbl>
            <c:dLbl>
              <c:idx val="4"/>
              <c:tx>
                <c:rich>
                  <a:bodyPr wrap="none">
                    <a:spAutoFit/>
                  </a:bodyPr>
                  <a:lstStyle/>
                  <a:p>
                    <a:pPr>
                      <a:defRPr/>
                    </a:pPr>
                    <a:fld id="{1620A89B-E277-4FB0-BBE4-C4F7A6160564}"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4-3174-4900-87DD-93560D35DAFF}"/>
                </c:ext>
              </c:extLst>
            </c:dLbl>
            <c:dLbl>
              <c:idx val="5"/>
              <c:tx>
                <c:rich>
                  <a:bodyPr wrap="none">
                    <a:spAutoFit/>
                  </a:bodyPr>
                  <a:lstStyle/>
                  <a:p>
                    <a:pPr>
                      <a:defRPr/>
                    </a:pPr>
                    <a:fld id="{443AEEF1-F639-4205-922F-2125146E9CF1}"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3174-4900-87DD-93560D35DAFF}"/>
                </c:ext>
              </c:extLst>
            </c:dLbl>
            <c:dLbl>
              <c:idx val="6"/>
              <c:tx>
                <c:rich>
                  <a:bodyPr wrap="none">
                    <a:spAutoFit/>
                  </a:bodyPr>
                  <a:lstStyle/>
                  <a:p>
                    <a:pPr>
                      <a:defRPr/>
                    </a:pPr>
                    <a:fld id="{067AD797-742B-41D5-A8C8-39F21D4A0A8A}"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6-3174-4900-87DD-93560D35DAFF}"/>
                </c:ext>
              </c:extLst>
            </c:dLbl>
            <c:dLbl>
              <c:idx val="7"/>
              <c:tx>
                <c:rich>
                  <a:bodyPr wrap="none">
                    <a:spAutoFit/>
                  </a:bodyPr>
                  <a:lstStyle/>
                  <a:p>
                    <a:pPr>
                      <a:defRPr/>
                    </a:pPr>
                    <a:fld id="{B07A7A5D-C05C-43F1-9632-E5223E9238E1}"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3174-4900-87DD-93560D35DAF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Sheet1!$A$2:$A$9</c:f>
              <c:strCache>
                <c:ptCount val="8"/>
                <c:pt idx="0">
                  <c:v>West Midlands (n=2)</c:v>
                </c:pt>
                <c:pt idx="1">
                  <c:v>Yorkshire and The Humber (n=28)</c:v>
                </c:pt>
                <c:pt idx="2">
                  <c:v>South West (n=10)</c:v>
                </c:pt>
                <c:pt idx="3">
                  <c:v>South East (n=8)</c:v>
                </c:pt>
                <c:pt idx="4">
                  <c:v>North West (n=61)</c:v>
                </c:pt>
                <c:pt idx="5">
                  <c:v>London (n=5)</c:v>
                </c:pt>
                <c:pt idx="6">
                  <c:v>East of England (n=1)</c:v>
                </c:pt>
                <c:pt idx="7">
                  <c:v>East Midlands (n=15)</c:v>
                </c:pt>
              </c:strCache>
            </c:strRef>
          </c:cat>
          <c:val>
            <c:numRef>
              <c:f>Sheet1!$B$2:$B$9</c:f>
              <c:numCache>
                <c:formatCode>0</c:formatCode>
                <c:ptCount val="8"/>
                <c:pt idx="0">
                  <c:v>100</c:v>
                </c:pt>
                <c:pt idx="1">
                  <c:v>69</c:v>
                </c:pt>
                <c:pt idx="2">
                  <c:v>52</c:v>
                </c:pt>
                <c:pt idx="3">
                  <c:v>28</c:v>
                </c:pt>
                <c:pt idx="4">
                  <c:v>52</c:v>
                </c:pt>
                <c:pt idx="5">
                  <c:v>100</c:v>
                </c:pt>
                <c:pt idx="6">
                  <c:v>100</c:v>
                </c:pt>
                <c:pt idx="7">
                  <c:v>62</c:v>
                </c:pt>
              </c:numCache>
            </c:numRef>
          </c:val>
          <c:extLst>
            <c:ext xmlns:c16="http://schemas.microsoft.com/office/drawing/2014/chart" uri="{C3380CC4-5D6E-409C-BE32-E72D297353CC}">
              <c16:uniqueId val="{00000008-3174-4900-87DD-93560D35DAFF}"/>
            </c:ext>
          </c:extLst>
        </c:ser>
        <c:dLbls>
          <c:showLegendKey val="0"/>
          <c:showVal val="0"/>
          <c:showCatName val="0"/>
          <c:showSerName val="0"/>
          <c:showPercent val="0"/>
          <c:showBubbleSize val="0"/>
        </c:dLbls>
        <c:gapWidth val="0"/>
        <c:overlap val="100"/>
        <c:axId val="2133644831"/>
        <c:axId val="1805261796"/>
      </c:barChart>
      <c:catAx>
        <c:axId val="2133644831"/>
        <c:scaling>
          <c:orientation val="minMax"/>
        </c:scaling>
        <c:delete val="0"/>
        <c:axPos val="l"/>
        <c:numFmt formatCode="General" sourceLinked="1"/>
        <c:majorTickMark val="none"/>
        <c:minorTickMark val="none"/>
        <c:tickLblPos val="low"/>
        <c:spPr>
          <a:ln w="9525" cap="sq">
            <a:solidFill>
              <a:srgbClr val="C0D0E0"/>
            </a:solidFill>
            <a:prstDash val="solid"/>
            <a:miter/>
          </a:ln>
        </c:spPr>
        <c:txPr>
          <a:bodyPr rot="0"/>
          <a:lstStyle/>
          <a:p>
            <a:pPr>
              <a:defRPr sz="750" b="0" i="0" u="none" smtId="4294967295">
                <a:solidFill>
                  <a:srgbClr val="141B4D"/>
                </a:solidFill>
                <a:latin typeface="arial"/>
              </a:defRPr>
            </a:pPr>
            <a:endParaRPr lang="en-US"/>
          </a:p>
        </c:txPr>
        <c:crossAx val="1805261796"/>
        <c:crosses val="autoZero"/>
        <c:auto val="0"/>
        <c:lblAlgn val="ctr"/>
        <c:lblOffset val="100"/>
        <c:noMultiLvlLbl val="0"/>
      </c:catAx>
      <c:valAx>
        <c:axId val="1805261796"/>
        <c:scaling>
          <c:orientation val="minMax"/>
        </c:scaling>
        <c:delete val="0"/>
        <c:axPos val="b"/>
        <c:numFmt formatCode="General" sourceLinked="0"/>
        <c:majorTickMark val="none"/>
        <c:minorTickMark val="none"/>
        <c:tickLblPos val="low"/>
        <c:spPr>
          <a:ln w="9525" cap="sq">
            <a:solidFill>
              <a:srgbClr val="FFFFFF">
                <a:alpha val="0"/>
              </a:srgbClr>
            </a:solidFill>
            <a:prstDash val="solid"/>
            <a:miter/>
          </a:ln>
        </c:spPr>
        <c:txPr>
          <a:bodyPr rot="0"/>
          <a:lstStyle/>
          <a:p>
            <a:pPr>
              <a:defRPr sz="788" b="0" i="0" u="none" smtId="4294967295">
                <a:solidFill>
                  <a:srgbClr val="FFFFFF">
                    <a:alpha val="0"/>
                  </a:srgbClr>
                </a:solidFill>
                <a:latin typeface="arial"/>
              </a:defRPr>
            </a:pPr>
            <a:endParaRPr lang="en-US"/>
          </a:p>
        </c:txPr>
        <c:crossAx val="2133644831"/>
        <c:crosses val="autoZero"/>
        <c:crossBetween val="between"/>
      </c:valAx>
      <c:spPr>
        <a:solidFill>
          <a:srgbClr val="FFFFFF">
            <a:alpha val="0"/>
          </a:srgbClr>
        </a:solidFill>
      </c:spPr>
    </c:plotArea>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Satisfied</c:v>
                </c:pt>
              </c:strCache>
            </c:strRef>
          </c:tx>
          <c:spPr>
            <a:ln w="19050" cap="sq">
              <a:solidFill>
                <a:srgbClr val="7BB553"/>
              </a:solidFill>
              <a:prstDash val="solid"/>
              <a:miter/>
            </a:ln>
            <a:effectLst>
              <a:outerShdw blurRad="50800" dist="38100" dir="2700000" algn="tl">
                <a:prstClr val="black">
                  <a:alpha val="20000"/>
                </a:prstClr>
              </a:outerShdw>
            </a:effectLst>
          </c:spPr>
          <c:marker>
            <c:symbol val="circle"/>
            <c:size val="6"/>
            <c:spPr>
              <a:solidFill>
                <a:srgbClr val="7BB553"/>
              </a:solidFill>
              <a:ln>
                <a:solidFill>
                  <a:srgbClr val="7BB553"/>
                </a:solidFill>
              </a:ln>
            </c:spPr>
          </c:marker>
          <c:dLbls>
            <c:dLbl>
              <c:idx val="0"/>
              <c:tx>
                <c:rich>
                  <a:bodyPr wrap="none">
                    <a:spAutoFit/>
                  </a:bodyPr>
                  <a:lstStyle/>
                  <a:p>
                    <a:pPr>
                      <a:defRPr/>
                    </a:pPr>
                    <a:fld id="{F9DE5E67-0B63-48C6-9808-83674B04ECB4}"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C9DC-480A-BE32-414EB5B98924}"/>
                </c:ext>
              </c:extLst>
            </c:dLbl>
            <c:dLbl>
              <c:idx val="1"/>
              <c:tx>
                <c:rich>
                  <a:bodyPr wrap="none">
                    <a:spAutoFit/>
                  </a:bodyPr>
                  <a:lstStyle/>
                  <a:p>
                    <a:pPr>
                      <a:defRPr/>
                    </a:pPr>
                    <a:fld id="{C363324F-5187-4F32-9705-F6260001BCFE}"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C9DC-480A-BE32-414EB5B9892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2024/25 (n=238)</c:v>
                </c:pt>
                <c:pt idx="1">
                  <c:v>2025/26 (n=130)</c:v>
                </c:pt>
              </c:strCache>
            </c:strRef>
          </c:cat>
          <c:val>
            <c:numRef>
              <c:f>Sheet1!$B$2:$B$3</c:f>
              <c:numCache>
                <c:formatCode>0</c:formatCode>
                <c:ptCount val="2"/>
                <c:pt idx="0">
                  <c:v>65</c:v>
                </c:pt>
                <c:pt idx="1">
                  <c:v>59</c:v>
                </c:pt>
              </c:numCache>
            </c:numRef>
          </c:val>
          <c:smooth val="0"/>
          <c:extLst>
            <c:ext xmlns:c16="http://schemas.microsoft.com/office/drawing/2014/chart" uri="{C3380CC4-5D6E-409C-BE32-E72D297353CC}">
              <c16:uniqueId val="{00000002-C9DC-480A-BE32-414EB5B98924}"/>
            </c:ext>
          </c:extLst>
        </c:ser>
        <c:ser>
          <c:idx val="1"/>
          <c:order val="1"/>
          <c:tx>
            <c:strRef>
              <c:f>Sheet1!$C$1</c:f>
              <c:strCache>
                <c:ptCount val="1"/>
                <c:pt idx="0">
                  <c:v>Dissatisfied</c:v>
                </c:pt>
              </c:strCache>
            </c:strRef>
          </c:tx>
          <c:spPr>
            <a:ln w="19050" cap="sq">
              <a:solidFill>
                <a:srgbClr val="524B4B"/>
              </a:solidFill>
              <a:prstDash val="solid"/>
              <a:miter/>
            </a:ln>
            <a:effectLst>
              <a:outerShdw blurRad="50800" dist="38100" dir="2700000" algn="tl">
                <a:prstClr val="black">
                  <a:alpha val="20000"/>
                </a:prstClr>
              </a:outerShdw>
            </a:effectLst>
          </c:spPr>
          <c:marker>
            <c:symbol val="circle"/>
            <c:size val="6"/>
            <c:spPr>
              <a:solidFill>
                <a:srgbClr val="524B4B"/>
              </a:solidFill>
              <a:ln>
                <a:solidFill>
                  <a:srgbClr val="524B4B"/>
                </a:solidFill>
              </a:ln>
            </c:spPr>
          </c:marker>
          <c:dLbls>
            <c:dLbl>
              <c:idx val="0"/>
              <c:tx>
                <c:rich>
                  <a:bodyPr wrap="none">
                    <a:spAutoFit/>
                  </a:bodyPr>
                  <a:lstStyle/>
                  <a:p>
                    <a:pPr>
                      <a:defRPr/>
                    </a:pPr>
                    <a:fld id="{48222965-DF08-4747-8148-2E3FEB820938}"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C9DC-480A-BE32-414EB5B98924}"/>
                </c:ext>
              </c:extLst>
            </c:dLbl>
            <c:dLbl>
              <c:idx val="1"/>
              <c:tx>
                <c:rich>
                  <a:bodyPr wrap="none">
                    <a:spAutoFit/>
                  </a:bodyPr>
                  <a:lstStyle/>
                  <a:p>
                    <a:pPr>
                      <a:defRPr/>
                    </a:pPr>
                    <a:fld id="{F6520829-9798-41DF-80FC-E14B7C9573C2}"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4-C9DC-480A-BE32-414EB5B9892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2024/25 (n=238)</c:v>
                </c:pt>
                <c:pt idx="1">
                  <c:v>2025/26 (n=130)</c:v>
                </c:pt>
              </c:strCache>
            </c:strRef>
          </c:cat>
          <c:val>
            <c:numRef>
              <c:f>Sheet1!$C$2:$C$3</c:f>
              <c:numCache>
                <c:formatCode>0</c:formatCode>
                <c:ptCount val="2"/>
                <c:pt idx="0">
                  <c:v>4</c:v>
                </c:pt>
                <c:pt idx="1">
                  <c:v>10</c:v>
                </c:pt>
              </c:numCache>
            </c:numRef>
          </c:val>
          <c:smooth val="0"/>
          <c:extLst>
            <c:ext xmlns:c16="http://schemas.microsoft.com/office/drawing/2014/chart" uri="{C3380CC4-5D6E-409C-BE32-E72D297353CC}">
              <c16:uniqueId val="{00000005-C9DC-480A-BE32-414EB5B98924}"/>
            </c:ext>
          </c:extLst>
        </c:ser>
        <c:dLbls>
          <c:showLegendKey val="0"/>
          <c:showVal val="0"/>
          <c:showCatName val="0"/>
          <c:showSerName val="0"/>
          <c:showPercent val="0"/>
          <c:showBubbleSize val="0"/>
        </c:dLbls>
        <c:marker val="1"/>
        <c:smooth val="0"/>
        <c:axId val="1152476399"/>
        <c:axId val="1729704721"/>
      </c:lineChart>
      <c:catAx>
        <c:axId val="1152476399"/>
        <c:scaling>
          <c:orientation val="minMax"/>
        </c:scaling>
        <c:delete val="0"/>
        <c:axPos val="b"/>
        <c:numFmt formatCode="General" sourceLinked="1"/>
        <c:majorTickMark val="none"/>
        <c:minorTickMark val="none"/>
        <c:tickLblPos val="low"/>
        <c:spPr>
          <a:ln w="9525" cap="sq">
            <a:solidFill>
              <a:srgbClr val="B6ACAC"/>
            </a:solidFill>
            <a:prstDash val="solid"/>
            <a:miter/>
          </a:ln>
        </c:spPr>
        <c:txPr>
          <a:bodyPr rot="0"/>
          <a:lstStyle/>
          <a:p>
            <a:pPr>
              <a:defRPr sz="788" b="0" i="0" u="none" smtId="4294967295">
                <a:solidFill>
                  <a:srgbClr val="16365D"/>
                </a:solidFill>
                <a:latin typeface="arial"/>
              </a:defRPr>
            </a:pPr>
            <a:endParaRPr lang="en-US"/>
          </a:p>
        </c:txPr>
        <c:crossAx val="1729704721"/>
        <c:crosses val="autoZero"/>
        <c:auto val="0"/>
        <c:lblAlgn val="ctr"/>
        <c:lblOffset val="100"/>
        <c:noMultiLvlLbl val="0"/>
      </c:catAx>
      <c:valAx>
        <c:axId val="1729704721"/>
        <c:scaling>
          <c:orientation val="minMax"/>
          <c:max val="80"/>
        </c:scaling>
        <c:delete val="0"/>
        <c:axPos val="l"/>
        <c:majorGridlines>
          <c:spPr>
            <a:ln w="9525" cap="sq">
              <a:solidFill>
                <a:srgbClr val="D8D8D8"/>
              </a:solidFill>
              <a:prstDash val="sysDot"/>
              <a:miter/>
            </a:ln>
          </c:spPr>
        </c:majorGridlines>
        <c:numFmt formatCode="General\%" sourceLinked="0"/>
        <c:majorTickMark val="none"/>
        <c:minorTickMark val="none"/>
        <c:tickLblPos val="low"/>
        <c:spPr>
          <a:ln w="9525" cap="sq">
            <a:solidFill>
              <a:srgbClr val="FFFFFF">
                <a:alpha val="0"/>
              </a:srgbClr>
            </a:solidFill>
            <a:prstDash val="solid"/>
            <a:miter/>
          </a:ln>
        </c:spPr>
        <c:txPr>
          <a:bodyPr rot="0"/>
          <a:lstStyle/>
          <a:p>
            <a:pPr>
              <a:defRPr sz="788" b="0" i="0" u="none" smtId="4294967295">
                <a:solidFill>
                  <a:srgbClr val="16365D"/>
                </a:solidFill>
                <a:latin typeface="arial"/>
              </a:defRPr>
            </a:pPr>
            <a:endParaRPr lang="en-US"/>
          </a:p>
        </c:txPr>
        <c:crossAx val="1152476399"/>
        <c:crosses val="autoZero"/>
        <c:crossBetween val="between"/>
        <c:majorUnit val="10"/>
      </c:valAx>
      <c:spPr>
        <a:solidFill>
          <a:srgbClr val="FFFFFF">
            <a:alpha val="0"/>
          </a:srgbClr>
        </a:solidFill>
      </c:spPr>
    </c:plotArea>
    <c:legend>
      <c:legendPos val="t"/>
      <c:overlay val="0"/>
      <c:txPr>
        <a:bodyPr/>
        <a:lstStyle/>
        <a:p>
          <a:pPr>
            <a:defRPr sz="788" b="0" i="0" u="none" smtId="4294967295">
              <a:solidFill>
                <a:srgbClr val="16365D"/>
              </a:solidFill>
              <a:latin typeface="arial"/>
            </a:defRPr>
          </a:pPr>
          <a:endParaRPr lang="en-US"/>
        </a:p>
      </c:txPr>
    </c:legend>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Sheet1!$B$1</c:f>
              <c:strCache>
                <c:ptCount val="1"/>
                <c:pt idx="0">
                  <c:v>Doughnut</c:v>
                </c:pt>
              </c:strCache>
            </c:strRef>
          </c:tx>
          <c:spPr>
            <a:ln w="19050" cmpd="sng">
              <a:solidFill>
                <a:srgbClr val="FFFFFF"/>
              </a:solidFill>
              <a:prstDash val="solid"/>
            </a:ln>
            <a:effectLst>
              <a:outerShdw blurRad="50800" dist="38100" dir="2700000" algn="tl">
                <a:prstClr val="black">
                  <a:alpha val="20000"/>
                </a:prstClr>
              </a:outerShdw>
            </a:effectLst>
          </c:spPr>
          <c:dPt>
            <c:idx val="0"/>
            <c:bubble3D val="0"/>
            <c:spPr>
              <a:solidFill>
                <a:srgbClr val="A9C993"/>
              </a:solidFill>
              <a:ln w="19050" cmpd="sng">
                <a:solidFill>
                  <a:srgbClr val="FFFFFF"/>
                </a:solidFill>
                <a:prstDash val="solid"/>
              </a:ln>
              <a:effectLst>
                <a:outerShdw blurRad="50800" dist="38100" dir="2700000" algn="tl">
                  <a:prstClr val="black">
                    <a:alpha val="20000"/>
                  </a:prstClr>
                </a:outerShdw>
              </a:effectLst>
            </c:spPr>
            <c:extLst>
              <c:ext xmlns:c16="http://schemas.microsoft.com/office/drawing/2014/chart" uri="{C3380CC4-5D6E-409C-BE32-E72D297353CC}">
                <c16:uniqueId val="{00000001-CE98-429C-9A49-94367BFA80A3}"/>
              </c:ext>
            </c:extLst>
          </c:dPt>
          <c:dPt>
            <c:idx val="1"/>
            <c:bubble3D val="0"/>
            <c:spPr>
              <a:solidFill>
                <a:srgbClr val="B6ACAC"/>
              </a:solidFill>
              <a:ln w="19050" cmpd="sng">
                <a:solidFill>
                  <a:srgbClr val="FFFFFF"/>
                </a:solidFill>
                <a:prstDash val="solid"/>
              </a:ln>
              <a:effectLst>
                <a:outerShdw blurRad="50800" dist="38100" dir="2700000" algn="tl">
                  <a:prstClr val="black">
                    <a:alpha val="20000"/>
                  </a:prstClr>
                </a:outerShdw>
              </a:effectLst>
            </c:spPr>
            <c:extLst>
              <c:ext xmlns:c16="http://schemas.microsoft.com/office/drawing/2014/chart" uri="{C3380CC4-5D6E-409C-BE32-E72D297353CC}">
                <c16:uniqueId val="{00000003-CE98-429C-9A49-94367BFA80A3}"/>
              </c:ext>
            </c:extLst>
          </c:dPt>
          <c:dPt>
            <c:idx val="2"/>
            <c:bubble3D val="0"/>
            <c:spPr>
              <a:solidFill>
                <a:srgbClr val="524B4B"/>
              </a:solidFill>
              <a:ln w="19050" cmpd="sng">
                <a:solidFill>
                  <a:srgbClr val="FFFFFF"/>
                </a:solidFill>
                <a:prstDash val="solid"/>
              </a:ln>
              <a:effectLst>
                <a:outerShdw blurRad="50800" dist="38100" dir="2700000" algn="tl">
                  <a:prstClr val="black">
                    <a:alpha val="20000"/>
                  </a:prstClr>
                </a:outerShdw>
              </a:effectLst>
            </c:spPr>
            <c:extLst>
              <c:ext xmlns:c16="http://schemas.microsoft.com/office/drawing/2014/chart" uri="{C3380CC4-5D6E-409C-BE32-E72D297353CC}">
                <c16:uniqueId val="{00000005-CE98-429C-9A49-94367BFA80A3}"/>
              </c:ext>
            </c:extLst>
          </c:dPt>
          <c:dLbls>
            <c:dLbl>
              <c:idx val="0"/>
              <c:tx>
                <c:rich>
                  <a:bodyPr wrap="none">
                    <a:spAutoFit/>
                  </a:bodyPr>
                  <a:lstStyle/>
                  <a:p>
                    <a:pPr>
                      <a:defRPr/>
                    </a:pPr>
                    <a:fld id="{C239F44C-AAA1-403B-909E-E694261353CE}" type="VALUE">
                      <a:rPr lang="en-US" sz="788" b="0" i="0" u="none">
                        <a:solidFill>
                          <a:srgbClr val="000000"/>
                        </a:solidFill>
                        <a:latin typeface="arial"/>
                      </a:rPr>
                      <a:pPr>
                        <a:defRPr/>
                      </a:pPr>
                      <a:t>[VALUE]</a:t>
                    </a:fld>
                    <a:r>
                      <a:rPr lang="en-US" sz="788" b="0" i="0" u="none">
                        <a:solidFill>
                          <a:srgbClr val="000000"/>
                        </a:solidFill>
                        <a:latin typeface="arial"/>
                      </a:rPr>
                      <a:t>%</a:t>
                    </a:r>
                  </a:p>
                </c:rich>
              </c:tx>
              <c:spPr>
                <a:noFill/>
                <a:ln>
                  <a:noFill/>
                </a:ln>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CE98-429C-9A49-94367BFA80A3}"/>
                </c:ext>
              </c:extLst>
            </c:dLbl>
            <c:dLbl>
              <c:idx val="1"/>
              <c:tx>
                <c:rich>
                  <a:bodyPr wrap="none">
                    <a:spAutoFit/>
                  </a:bodyPr>
                  <a:lstStyle/>
                  <a:p>
                    <a:pPr>
                      <a:defRPr/>
                    </a:pPr>
                    <a:fld id="{AA778273-6388-4EFD-BD06-B1DA6E2AE062}" type="VALUE">
                      <a:rPr lang="en-US" sz="788" b="0" i="0" u="none">
                        <a:solidFill>
                          <a:srgbClr val="000000"/>
                        </a:solidFill>
                        <a:latin typeface="arial"/>
                      </a:rPr>
                      <a:pPr>
                        <a:defRPr/>
                      </a:pPr>
                      <a:t>[VALUE]</a:t>
                    </a:fld>
                    <a:r>
                      <a:rPr lang="en-US" sz="788" b="0" i="0" u="none">
                        <a:solidFill>
                          <a:srgbClr val="000000"/>
                        </a:solidFill>
                        <a:latin typeface="arial"/>
                      </a:rPr>
                      <a:t>%</a:t>
                    </a:r>
                  </a:p>
                </c:rich>
              </c:tx>
              <c:spPr>
                <a:noFill/>
                <a:ln>
                  <a:noFill/>
                </a:ln>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CE98-429C-9A49-94367BFA80A3}"/>
                </c:ext>
              </c:extLst>
            </c:dLbl>
            <c:dLbl>
              <c:idx val="2"/>
              <c:tx>
                <c:rich>
                  <a:bodyPr wrap="none">
                    <a:spAutoFit/>
                  </a:bodyPr>
                  <a:lstStyle/>
                  <a:p>
                    <a:pPr>
                      <a:defRPr/>
                    </a:pPr>
                    <a:fld id="{CA3E991F-8E4A-416E-8E9C-84CCDBEB6620}"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CE98-429C-9A49-94367BFA80A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Satisfied</c:v>
                </c:pt>
                <c:pt idx="1">
                  <c:v>Neither</c:v>
                </c:pt>
                <c:pt idx="2">
                  <c:v>Dissatisfied</c:v>
                </c:pt>
              </c:strCache>
            </c:strRef>
          </c:cat>
          <c:val>
            <c:numRef>
              <c:f>Sheet1!$B$2:$B$4</c:f>
              <c:numCache>
                <c:formatCode>0</c:formatCode>
                <c:ptCount val="3"/>
                <c:pt idx="0">
                  <c:v>61</c:v>
                </c:pt>
                <c:pt idx="1">
                  <c:v>27</c:v>
                </c:pt>
                <c:pt idx="2">
                  <c:v>12</c:v>
                </c:pt>
              </c:numCache>
            </c:numRef>
          </c:val>
          <c:extLst>
            <c:ext xmlns:c16="http://schemas.microsoft.com/office/drawing/2014/chart" uri="{C3380CC4-5D6E-409C-BE32-E72D297353CC}">
              <c16:uniqueId val="{00000006-CE98-429C-9A49-94367BFA80A3}"/>
            </c:ext>
          </c:extLst>
        </c:ser>
        <c:dLbls>
          <c:showLegendKey val="0"/>
          <c:showVal val="0"/>
          <c:showCatName val="0"/>
          <c:showSerName val="0"/>
          <c:showPercent val="0"/>
          <c:showBubbleSize val="0"/>
          <c:showLeaderLines val="1"/>
        </c:dLbls>
        <c:firstSliceAng val="0"/>
        <c:holeSize val="50"/>
      </c:doughnutChart>
      <c:spPr>
        <a:solidFill>
          <a:srgbClr val="FFFFFF">
            <a:alpha val="0"/>
          </a:srgbClr>
        </a:solidFill>
      </c:spPr>
    </c:plotArea>
    <c:legend>
      <c:legendPos val="b"/>
      <c:overlay val="0"/>
      <c:txPr>
        <a:bodyPr/>
        <a:lstStyle/>
        <a:p>
          <a:pPr>
            <a:defRPr sz="788" b="0" i="0" u="none" smtId="4294967295">
              <a:solidFill>
                <a:srgbClr val="012060"/>
              </a:solidFill>
              <a:latin typeface="arial"/>
            </a:defRPr>
          </a:pPr>
          <a:endParaRPr lang="en-US"/>
        </a:p>
      </c:txPr>
    </c:legend>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Column02</c:v>
                </c:pt>
              </c:strCache>
            </c:strRef>
          </c:tx>
          <c:spPr>
            <a:ln w="9525" cmpd="sng">
              <a:solidFill>
                <a:srgbClr val="FFFFFF">
                  <a:alpha val="0"/>
                </a:srgbClr>
              </a:solidFill>
              <a:prstDash val="solid"/>
            </a:ln>
            <a:effectLst>
              <a:outerShdw blurRad="50800" dist="38100" dir="2700000" algn="tl">
                <a:prstClr val="black">
                  <a:alpha val="20000"/>
                </a:prstClr>
              </a:outerShdw>
            </a:effectLst>
          </c:spPr>
          <c:invertIfNegative val="0"/>
          <c:dPt>
            <c:idx val="0"/>
            <c:invertIfNegative val="0"/>
            <c:bubble3D val="0"/>
            <c:spPr>
              <a:solidFill>
                <a:srgbClr val="A9C993"/>
              </a:solidFill>
              <a:ln>
                <a:solidFill>
                  <a:srgbClr val="A9C993"/>
                </a:solidFill>
              </a:ln>
            </c:spPr>
            <c:extLst>
              <c:ext xmlns:c16="http://schemas.microsoft.com/office/drawing/2014/chart" uri="{C3380CC4-5D6E-409C-BE32-E72D297353CC}">
                <c16:uniqueId val="{00000001-9994-4538-8D45-7BCC453A9B07}"/>
              </c:ext>
            </c:extLst>
          </c:dPt>
          <c:dPt>
            <c:idx val="1"/>
            <c:invertIfNegative val="0"/>
            <c:bubble3D val="0"/>
            <c:spPr>
              <a:solidFill>
                <a:srgbClr val="A9C993"/>
              </a:solidFill>
              <a:ln>
                <a:solidFill>
                  <a:srgbClr val="A9C993"/>
                </a:solidFill>
              </a:ln>
            </c:spPr>
            <c:extLst>
              <c:ext xmlns:c16="http://schemas.microsoft.com/office/drawing/2014/chart" uri="{C3380CC4-5D6E-409C-BE32-E72D297353CC}">
                <c16:uniqueId val="{00000003-9994-4538-8D45-7BCC453A9B07}"/>
              </c:ext>
            </c:extLst>
          </c:dPt>
          <c:dPt>
            <c:idx val="2"/>
            <c:invertIfNegative val="0"/>
            <c:bubble3D val="0"/>
            <c:spPr>
              <a:solidFill>
                <a:srgbClr val="B6ACAC"/>
              </a:solidFill>
              <a:ln>
                <a:solidFill>
                  <a:srgbClr val="B6ACAC"/>
                </a:solidFill>
              </a:ln>
            </c:spPr>
            <c:extLst>
              <c:ext xmlns:c16="http://schemas.microsoft.com/office/drawing/2014/chart" uri="{C3380CC4-5D6E-409C-BE32-E72D297353CC}">
                <c16:uniqueId val="{00000005-9994-4538-8D45-7BCC453A9B07}"/>
              </c:ext>
            </c:extLst>
          </c:dPt>
          <c:dPt>
            <c:idx val="3"/>
            <c:invertIfNegative val="0"/>
            <c:bubble3D val="0"/>
            <c:spPr>
              <a:solidFill>
                <a:srgbClr val="524B4B"/>
              </a:solidFill>
              <a:ln>
                <a:solidFill>
                  <a:srgbClr val="524B4B"/>
                </a:solidFill>
              </a:ln>
            </c:spPr>
            <c:extLst>
              <c:ext xmlns:c16="http://schemas.microsoft.com/office/drawing/2014/chart" uri="{C3380CC4-5D6E-409C-BE32-E72D297353CC}">
                <c16:uniqueId val="{00000007-9994-4538-8D45-7BCC453A9B07}"/>
              </c:ext>
            </c:extLst>
          </c:dPt>
          <c:dPt>
            <c:idx val="4"/>
            <c:invertIfNegative val="0"/>
            <c:bubble3D val="0"/>
            <c:spPr>
              <a:solidFill>
                <a:srgbClr val="524B4B"/>
              </a:solidFill>
              <a:ln>
                <a:solidFill>
                  <a:srgbClr val="524B4B"/>
                </a:solidFill>
              </a:ln>
            </c:spPr>
            <c:extLst>
              <c:ext xmlns:c16="http://schemas.microsoft.com/office/drawing/2014/chart" uri="{C3380CC4-5D6E-409C-BE32-E72D297353CC}">
                <c16:uniqueId val="{00000009-9994-4538-8D45-7BCC453A9B07}"/>
              </c:ext>
            </c:extLst>
          </c:dPt>
          <c:dLbls>
            <c:dLbl>
              <c:idx val="0"/>
              <c:tx>
                <c:rich>
                  <a:bodyPr wrap="none">
                    <a:spAutoFit/>
                  </a:bodyPr>
                  <a:lstStyle/>
                  <a:p>
                    <a:pPr>
                      <a:defRPr/>
                    </a:pPr>
                    <a:fld id="{D4021147-CB88-4B7D-B3BC-C6CA33696DB6}"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9994-4538-8D45-7BCC453A9B07}"/>
                </c:ext>
              </c:extLst>
            </c:dLbl>
            <c:dLbl>
              <c:idx val="1"/>
              <c:tx>
                <c:rich>
                  <a:bodyPr wrap="none">
                    <a:spAutoFit/>
                  </a:bodyPr>
                  <a:lstStyle/>
                  <a:p>
                    <a:pPr>
                      <a:defRPr/>
                    </a:pPr>
                    <a:fld id="{690AB617-4B2C-49D6-875E-5AF101ACF445}"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9994-4538-8D45-7BCC453A9B07}"/>
                </c:ext>
              </c:extLst>
            </c:dLbl>
            <c:dLbl>
              <c:idx val="2"/>
              <c:tx>
                <c:rich>
                  <a:bodyPr wrap="none">
                    <a:spAutoFit/>
                  </a:bodyPr>
                  <a:lstStyle/>
                  <a:p>
                    <a:pPr>
                      <a:defRPr/>
                    </a:pPr>
                    <a:fld id="{A434C093-320F-4D5C-ADD7-08870F8ED3D3}"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9994-4538-8D45-7BCC453A9B07}"/>
                </c:ext>
              </c:extLst>
            </c:dLbl>
            <c:dLbl>
              <c:idx val="3"/>
              <c:tx>
                <c:rich>
                  <a:bodyPr wrap="none">
                    <a:spAutoFit/>
                  </a:bodyPr>
                  <a:lstStyle/>
                  <a:p>
                    <a:pPr>
                      <a:defRPr/>
                    </a:pPr>
                    <a:fld id="{097C37DF-BB96-466C-95EA-162B02E490E0}"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9994-4538-8D45-7BCC453A9B07}"/>
                </c:ext>
              </c:extLst>
            </c:dLbl>
            <c:dLbl>
              <c:idx val="4"/>
              <c:tx>
                <c:rich>
                  <a:bodyPr wrap="none">
                    <a:spAutoFit/>
                  </a:bodyPr>
                  <a:lstStyle/>
                  <a:p>
                    <a:pPr>
                      <a:defRPr/>
                    </a:pPr>
                    <a:fld id="{B6375AE3-2EEE-4FA7-84BB-15DCC9786632}"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9-9994-4538-8D45-7BCC453A9B0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Sheet1!$A$2:$A$6</c:f>
              <c:strCache>
                <c:ptCount val="5"/>
                <c:pt idx="0">
                  <c:v>Very satisfied</c:v>
                </c:pt>
                <c:pt idx="1">
                  <c:v>Fairly satisfied</c:v>
                </c:pt>
                <c:pt idx="2">
                  <c:v>Neither</c:v>
                </c:pt>
                <c:pt idx="3">
                  <c:v>Fairly dissatisfied</c:v>
                </c:pt>
                <c:pt idx="4">
                  <c:v>Very dissatisfied</c:v>
                </c:pt>
              </c:strCache>
            </c:strRef>
          </c:cat>
          <c:val>
            <c:numRef>
              <c:f>Sheet1!$B$2:$B$6</c:f>
              <c:numCache>
                <c:formatCode>0</c:formatCode>
                <c:ptCount val="5"/>
                <c:pt idx="0">
                  <c:v>42</c:v>
                </c:pt>
                <c:pt idx="1">
                  <c:v>19</c:v>
                </c:pt>
                <c:pt idx="2">
                  <c:v>27</c:v>
                </c:pt>
                <c:pt idx="3">
                  <c:v>4</c:v>
                </c:pt>
                <c:pt idx="4">
                  <c:v>8</c:v>
                </c:pt>
              </c:numCache>
            </c:numRef>
          </c:val>
          <c:extLst>
            <c:ext xmlns:c16="http://schemas.microsoft.com/office/drawing/2014/chart" uri="{C3380CC4-5D6E-409C-BE32-E72D297353CC}">
              <c16:uniqueId val="{0000000A-9994-4538-8D45-7BCC453A9B07}"/>
            </c:ext>
          </c:extLst>
        </c:ser>
        <c:dLbls>
          <c:showLegendKey val="0"/>
          <c:showVal val="0"/>
          <c:showCatName val="0"/>
          <c:showSerName val="0"/>
          <c:showPercent val="0"/>
          <c:showBubbleSize val="0"/>
        </c:dLbls>
        <c:gapWidth val="100"/>
        <c:overlap val="-50"/>
        <c:axId val="1420486132"/>
        <c:axId val="432478212"/>
      </c:barChart>
      <c:catAx>
        <c:axId val="1420486132"/>
        <c:scaling>
          <c:orientation val="minMax"/>
        </c:scaling>
        <c:delete val="0"/>
        <c:axPos val="b"/>
        <c:numFmt formatCode="General" sourceLinked="1"/>
        <c:majorTickMark val="none"/>
        <c:minorTickMark val="none"/>
        <c:tickLblPos val="low"/>
        <c:spPr>
          <a:ln w="9525" cap="sq">
            <a:solidFill>
              <a:srgbClr val="C0D0E0"/>
            </a:solidFill>
            <a:prstDash val="solid"/>
            <a:miter/>
          </a:ln>
        </c:spPr>
        <c:txPr>
          <a:bodyPr rot="0"/>
          <a:lstStyle/>
          <a:p>
            <a:pPr>
              <a:defRPr sz="788" b="0" i="0" u="none" smtId="4294967295">
                <a:solidFill>
                  <a:srgbClr val="19224C"/>
                </a:solidFill>
                <a:latin typeface="arial"/>
              </a:defRPr>
            </a:pPr>
            <a:endParaRPr lang="en-US"/>
          </a:p>
        </c:txPr>
        <c:crossAx val="432478212"/>
        <c:crosses val="autoZero"/>
        <c:auto val="0"/>
        <c:lblAlgn val="ctr"/>
        <c:lblOffset val="100"/>
        <c:noMultiLvlLbl val="0"/>
      </c:catAx>
      <c:valAx>
        <c:axId val="432478212"/>
        <c:scaling>
          <c:orientation val="minMax"/>
          <c:max val="100"/>
          <c:min val="0"/>
        </c:scaling>
        <c:delete val="0"/>
        <c:axPos val="l"/>
        <c:numFmt formatCode="General\%" sourceLinked="0"/>
        <c:majorTickMark val="none"/>
        <c:minorTickMark val="none"/>
        <c:tickLblPos val="low"/>
        <c:spPr>
          <a:ln w="0" cap="sq">
            <a:noFill/>
            <a:prstDash val="solid"/>
            <a:miter/>
          </a:ln>
        </c:spPr>
        <c:txPr>
          <a:bodyPr rot="0"/>
          <a:lstStyle/>
          <a:p>
            <a:pPr>
              <a:defRPr sz="788" b="0" i="0" u="none" smtId="4294967295">
                <a:solidFill>
                  <a:srgbClr val="FFFFFF">
                    <a:alpha val="0"/>
                  </a:srgbClr>
                </a:solidFill>
                <a:latin typeface="arial"/>
              </a:defRPr>
            </a:pPr>
            <a:endParaRPr lang="en-US"/>
          </a:p>
        </c:txPr>
        <c:crossAx val="1420486132"/>
        <c:crosses val="autoZero"/>
        <c:crossBetween val="between"/>
        <c:majorUnit val="10"/>
      </c:valAx>
      <c:spPr>
        <a:solidFill>
          <a:srgbClr val="FFFFFF">
            <a:alpha val="0"/>
          </a:srgbClr>
        </a:solidFill>
      </c:spPr>
    </c:plotArea>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Approach to ASB</c:v>
                </c:pt>
              </c:strCache>
            </c:strRef>
          </c:tx>
          <c:spPr>
            <a:solidFill>
              <a:srgbClr val="A9C993"/>
            </a:solidFill>
            <a:ln w="9525" cmpd="sng">
              <a:solidFill>
                <a:srgbClr val="FFFFFF"/>
              </a:solidFill>
              <a:prstDash val="solid"/>
            </a:ln>
            <a:effectLst>
              <a:outerShdw blurRad="50800" dist="38100" dir="2700000" algn="tl">
                <a:prstClr val="black">
                  <a:alpha val="20000"/>
                </a:prstClr>
              </a:outerShdw>
            </a:effectLst>
          </c:spPr>
          <c:invertIfNegative val="0"/>
          <c:dLbls>
            <c:dLbl>
              <c:idx val="0"/>
              <c:tx>
                <c:rich>
                  <a:bodyPr wrap="none">
                    <a:spAutoFit/>
                  </a:bodyPr>
                  <a:lstStyle/>
                  <a:p>
                    <a:pPr>
                      <a:defRPr/>
                    </a:pPr>
                    <a:fld id="{3DC53808-7F10-44CF-8642-B33048A8107E}"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C90A-497B-8A1A-6AB6E5BA26E4}"/>
                </c:ext>
              </c:extLst>
            </c:dLbl>
            <c:dLbl>
              <c:idx val="1"/>
              <c:tx>
                <c:rich>
                  <a:bodyPr wrap="none">
                    <a:spAutoFit/>
                  </a:bodyPr>
                  <a:lstStyle/>
                  <a:p>
                    <a:pPr>
                      <a:defRPr/>
                    </a:pPr>
                    <a:fld id="{158F4A3A-816B-474A-B755-F9584A78FFF3}"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C90A-497B-8A1A-6AB6E5BA26E4}"/>
                </c:ext>
              </c:extLst>
            </c:dLbl>
            <c:dLbl>
              <c:idx val="2"/>
              <c:tx>
                <c:rich>
                  <a:bodyPr wrap="none">
                    <a:spAutoFit/>
                  </a:bodyPr>
                  <a:lstStyle/>
                  <a:p>
                    <a:pPr>
                      <a:defRPr/>
                    </a:pPr>
                    <a:fld id="{DA811FBB-99FB-41D3-9E0B-E281C1B80AD3}"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C90A-497B-8A1A-6AB6E5BA26E4}"/>
                </c:ext>
              </c:extLst>
            </c:dLbl>
            <c:dLbl>
              <c:idx val="3"/>
              <c:tx>
                <c:rich>
                  <a:bodyPr wrap="none">
                    <a:spAutoFit/>
                  </a:bodyPr>
                  <a:lstStyle/>
                  <a:p>
                    <a:pPr>
                      <a:defRPr/>
                    </a:pPr>
                    <a:fld id="{3286FA94-9F89-437D-8FF5-5322C4B6A0CF}"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C90A-497B-8A1A-6AB6E5BA26E4}"/>
                </c:ext>
              </c:extLst>
            </c:dLbl>
            <c:dLbl>
              <c:idx val="4"/>
              <c:tx>
                <c:rich>
                  <a:bodyPr wrap="none">
                    <a:spAutoFit/>
                  </a:bodyPr>
                  <a:lstStyle/>
                  <a:p>
                    <a:pPr>
                      <a:defRPr/>
                    </a:pPr>
                    <a:fld id="{EE917FA5-A683-4712-A147-2CC908AB38B1}"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4-C90A-497B-8A1A-6AB6E5BA26E4}"/>
                </c:ext>
              </c:extLst>
            </c:dLbl>
            <c:dLbl>
              <c:idx val="5"/>
              <c:tx>
                <c:rich>
                  <a:bodyPr wrap="none">
                    <a:spAutoFit/>
                  </a:bodyPr>
                  <a:lstStyle/>
                  <a:p>
                    <a:pPr>
                      <a:defRPr/>
                    </a:pPr>
                    <a:fld id="{0D13D18C-9EDC-4D3E-A803-F535E97B35ED}"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C90A-497B-8A1A-6AB6E5BA26E4}"/>
                </c:ext>
              </c:extLst>
            </c:dLbl>
            <c:dLbl>
              <c:idx val="6"/>
              <c:tx>
                <c:rich>
                  <a:bodyPr wrap="none">
                    <a:spAutoFit/>
                  </a:bodyPr>
                  <a:lstStyle/>
                  <a:p>
                    <a:pPr>
                      <a:defRPr/>
                    </a:pPr>
                    <a:fld id="{1E692C50-5824-4565-AEA7-61670711950D}"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6-C90A-497B-8A1A-6AB6E5BA26E4}"/>
                </c:ext>
              </c:extLst>
            </c:dLbl>
            <c:dLbl>
              <c:idx val="7"/>
              <c:tx>
                <c:rich>
                  <a:bodyPr wrap="none">
                    <a:spAutoFit/>
                  </a:bodyPr>
                  <a:lstStyle/>
                  <a:p>
                    <a:pPr>
                      <a:defRPr/>
                    </a:pPr>
                    <a:fld id="{8EB0758D-6207-4B00-94E2-F8D20D667072}"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C90A-497B-8A1A-6AB6E5BA26E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Sheet1!$A$2:$A$9</c:f>
              <c:strCache>
                <c:ptCount val="8"/>
                <c:pt idx="0">
                  <c:v>West Midlands (n=1)</c:v>
                </c:pt>
                <c:pt idx="1">
                  <c:v>Yorkshire and The Humber (n=23)</c:v>
                </c:pt>
                <c:pt idx="2">
                  <c:v>South West (n=9)</c:v>
                </c:pt>
                <c:pt idx="3">
                  <c:v>South East (n=5)</c:v>
                </c:pt>
                <c:pt idx="4">
                  <c:v>North West (n=58)</c:v>
                </c:pt>
                <c:pt idx="5">
                  <c:v>London (n=5)</c:v>
                </c:pt>
                <c:pt idx="6">
                  <c:v>East of England (n=2)</c:v>
                </c:pt>
                <c:pt idx="7">
                  <c:v>East Midlands (n=12)</c:v>
                </c:pt>
              </c:strCache>
            </c:strRef>
          </c:cat>
          <c:val>
            <c:numRef>
              <c:f>Sheet1!$B$2:$B$9</c:f>
              <c:numCache>
                <c:formatCode>0</c:formatCode>
                <c:ptCount val="8"/>
                <c:pt idx="0">
                  <c:v>100</c:v>
                </c:pt>
                <c:pt idx="1">
                  <c:v>69</c:v>
                </c:pt>
                <c:pt idx="2">
                  <c:v>42</c:v>
                </c:pt>
                <c:pt idx="3">
                  <c:v>17</c:v>
                </c:pt>
                <c:pt idx="4">
                  <c:v>58</c:v>
                </c:pt>
                <c:pt idx="5">
                  <c:v>100</c:v>
                </c:pt>
                <c:pt idx="6">
                  <c:v>100</c:v>
                </c:pt>
                <c:pt idx="7">
                  <c:v>58</c:v>
                </c:pt>
              </c:numCache>
            </c:numRef>
          </c:val>
          <c:extLst>
            <c:ext xmlns:c16="http://schemas.microsoft.com/office/drawing/2014/chart" uri="{C3380CC4-5D6E-409C-BE32-E72D297353CC}">
              <c16:uniqueId val="{00000008-C90A-497B-8A1A-6AB6E5BA26E4}"/>
            </c:ext>
          </c:extLst>
        </c:ser>
        <c:dLbls>
          <c:showLegendKey val="0"/>
          <c:showVal val="0"/>
          <c:showCatName val="0"/>
          <c:showSerName val="0"/>
          <c:showPercent val="0"/>
          <c:showBubbleSize val="0"/>
        </c:dLbls>
        <c:gapWidth val="0"/>
        <c:overlap val="100"/>
        <c:axId val="1108061189"/>
        <c:axId val="694530976"/>
      </c:barChart>
      <c:catAx>
        <c:axId val="1108061189"/>
        <c:scaling>
          <c:orientation val="minMax"/>
        </c:scaling>
        <c:delete val="0"/>
        <c:axPos val="l"/>
        <c:numFmt formatCode="General" sourceLinked="1"/>
        <c:majorTickMark val="none"/>
        <c:minorTickMark val="none"/>
        <c:tickLblPos val="low"/>
        <c:spPr>
          <a:ln w="9525" cap="sq">
            <a:solidFill>
              <a:srgbClr val="C0D0E0"/>
            </a:solidFill>
            <a:prstDash val="solid"/>
            <a:miter/>
          </a:ln>
        </c:spPr>
        <c:txPr>
          <a:bodyPr rot="0"/>
          <a:lstStyle/>
          <a:p>
            <a:pPr>
              <a:defRPr sz="750" b="0" i="0" u="none" smtId="4294967295">
                <a:solidFill>
                  <a:srgbClr val="141B4D"/>
                </a:solidFill>
                <a:latin typeface="arial"/>
              </a:defRPr>
            </a:pPr>
            <a:endParaRPr lang="en-US"/>
          </a:p>
        </c:txPr>
        <c:crossAx val="694530976"/>
        <c:crosses val="autoZero"/>
        <c:auto val="0"/>
        <c:lblAlgn val="ctr"/>
        <c:lblOffset val="100"/>
        <c:noMultiLvlLbl val="0"/>
      </c:catAx>
      <c:valAx>
        <c:axId val="694530976"/>
        <c:scaling>
          <c:orientation val="minMax"/>
        </c:scaling>
        <c:delete val="0"/>
        <c:axPos val="b"/>
        <c:numFmt formatCode="General" sourceLinked="0"/>
        <c:majorTickMark val="none"/>
        <c:minorTickMark val="none"/>
        <c:tickLblPos val="low"/>
        <c:spPr>
          <a:ln w="9525" cap="sq">
            <a:solidFill>
              <a:srgbClr val="FFFFFF">
                <a:alpha val="0"/>
              </a:srgbClr>
            </a:solidFill>
            <a:prstDash val="solid"/>
            <a:miter/>
          </a:ln>
        </c:spPr>
        <c:txPr>
          <a:bodyPr rot="0"/>
          <a:lstStyle/>
          <a:p>
            <a:pPr>
              <a:defRPr sz="788" b="0" i="0" u="none" smtId="4294967295">
                <a:solidFill>
                  <a:srgbClr val="FFFFFF">
                    <a:alpha val="0"/>
                  </a:srgbClr>
                </a:solidFill>
                <a:latin typeface="arial"/>
              </a:defRPr>
            </a:pPr>
            <a:endParaRPr lang="en-US"/>
          </a:p>
        </c:txPr>
        <c:crossAx val="1108061189"/>
        <c:crosses val="autoZero"/>
        <c:crossBetween val="between"/>
      </c:valAx>
      <c:spPr>
        <a:solidFill>
          <a:srgbClr val="FFFFFF">
            <a:alpha val="0"/>
          </a:srgbClr>
        </a:solidFill>
      </c:spPr>
    </c:plotArea>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Satisfied</c:v>
                </c:pt>
              </c:strCache>
            </c:strRef>
          </c:tx>
          <c:spPr>
            <a:ln w="19050" cap="sq">
              <a:solidFill>
                <a:srgbClr val="A9C993"/>
              </a:solidFill>
              <a:prstDash val="solid"/>
              <a:miter/>
            </a:ln>
            <a:effectLst>
              <a:outerShdw blurRad="50800" dist="38100" dir="2700000" algn="tl">
                <a:prstClr val="black">
                  <a:alpha val="20000"/>
                </a:prstClr>
              </a:outerShdw>
            </a:effectLst>
          </c:spPr>
          <c:marker>
            <c:symbol val="circle"/>
            <c:size val="6"/>
            <c:spPr>
              <a:solidFill>
                <a:srgbClr val="A9C993"/>
              </a:solidFill>
              <a:ln>
                <a:solidFill>
                  <a:srgbClr val="A9C993"/>
                </a:solidFill>
              </a:ln>
            </c:spPr>
          </c:marker>
          <c:dLbls>
            <c:dLbl>
              <c:idx val="0"/>
              <c:tx>
                <c:rich>
                  <a:bodyPr wrap="none">
                    <a:spAutoFit/>
                  </a:bodyPr>
                  <a:lstStyle/>
                  <a:p>
                    <a:pPr>
                      <a:defRPr/>
                    </a:pPr>
                    <a:fld id="{B598AF46-E83D-451C-851D-CF0966EAB626}"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A9B5-4C7A-A3AC-9BFB1DC8ED24}"/>
                </c:ext>
              </c:extLst>
            </c:dLbl>
            <c:dLbl>
              <c:idx val="1"/>
              <c:tx>
                <c:rich>
                  <a:bodyPr wrap="none">
                    <a:spAutoFit/>
                  </a:bodyPr>
                  <a:lstStyle/>
                  <a:p>
                    <a:pPr>
                      <a:defRPr/>
                    </a:pPr>
                    <a:fld id="{CF24962C-338C-4131-86E4-33BEA3CEEA87}"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A9B5-4C7A-A3AC-9BFB1DC8ED2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2024/25 (n=251)</c:v>
                </c:pt>
                <c:pt idx="1">
                  <c:v>2025/26 (n=115)</c:v>
                </c:pt>
              </c:strCache>
            </c:strRef>
          </c:cat>
          <c:val>
            <c:numRef>
              <c:f>Sheet1!$B$2:$B$3</c:f>
              <c:numCache>
                <c:formatCode>0</c:formatCode>
                <c:ptCount val="2"/>
                <c:pt idx="0">
                  <c:v>80</c:v>
                </c:pt>
                <c:pt idx="1">
                  <c:v>61</c:v>
                </c:pt>
              </c:numCache>
            </c:numRef>
          </c:val>
          <c:smooth val="0"/>
          <c:extLst>
            <c:ext xmlns:c16="http://schemas.microsoft.com/office/drawing/2014/chart" uri="{C3380CC4-5D6E-409C-BE32-E72D297353CC}">
              <c16:uniqueId val="{00000002-A9B5-4C7A-A3AC-9BFB1DC8ED24}"/>
            </c:ext>
          </c:extLst>
        </c:ser>
        <c:ser>
          <c:idx val="1"/>
          <c:order val="1"/>
          <c:tx>
            <c:strRef>
              <c:f>Sheet1!$C$1</c:f>
              <c:strCache>
                <c:ptCount val="1"/>
                <c:pt idx="0">
                  <c:v>Dissatisfied</c:v>
                </c:pt>
              </c:strCache>
            </c:strRef>
          </c:tx>
          <c:spPr>
            <a:ln w="19050" cap="sq">
              <a:solidFill>
                <a:srgbClr val="524B4B"/>
              </a:solidFill>
              <a:prstDash val="solid"/>
              <a:miter/>
            </a:ln>
            <a:effectLst>
              <a:outerShdw blurRad="50800" dist="38100" dir="2700000" algn="tl">
                <a:prstClr val="black">
                  <a:alpha val="20000"/>
                </a:prstClr>
              </a:outerShdw>
            </a:effectLst>
          </c:spPr>
          <c:marker>
            <c:symbol val="circle"/>
            <c:size val="6"/>
            <c:spPr>
              <a:solidFill>
                <a:srgbClr val="524B4B"/>
              </a:solidFill>
              <a:ln>
                <a:solidFill>
                  <a:srgbClr val="524B4B"/>
                </a:solidFill>
              </a:ln>
            </c:spPr>
          </c:marker>
          <c:dLbls>
            <c:dLbl>
              <c:idx val="0"/>
              <c:tx>
                <c:rich>
                  <a:bodyPr wrap="none">
                    <a:spAutoFit/>
                  </a:bodyPr>
                  <a:lstStyle/>
                  <a:p>
                    <a:pPr>
                      <a:defRPr/>
                    </a:pPr>
                    <a:fld id="{979FC210-7D64-42C0-9DC2-98CB19231992}"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A9B5-4C7A-A3AC-9BFB1DC8ED24}"/>
                </c:ext>
              </c:extLst>
            </c:dLbl>
            <c:dLbl>
              <c:idx val="1"/>
              <c:tx>
                <c:rich>
                  <a:bodyPr wrap="none">
                    <a:spAutoFit/>
                  </a:bodyPr>
                  <a:lstStyle/>
                  <a:p>
                    <a:pPr>
                      <a:defRPr/>
                    </a:pPr>
                    <a:fld id="{368679AC-9A20-4DC1-813B-1F8F41510B8E}"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4-A9B5-4C7A-A3AC-9BFB1DC8ED2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2024/25 (n=251)</c:v>
                </c:pt>
                <c:pt idx="1">
                  <c:v>2025/26 (n=115)</c:v>
                </c:pt>
              </c:strCache>
            </c:strRef>
          </c:cat>
          <c:val>
            <c:numRef>
              <c:f>Sheet1!$C$2:$C$3</c:f>
              <c:numCache>
                <c:formatCode>0</c:formatCode>
                <c:ptCount val="2"/>
                <c:pt idx="0">
                  <c:v>4</c:v>
                </c:pt>
                <c:pt idx="1">
                  <c:v>12</c:v>
                </c:pt>
              </c:numCache>
            </c:numRef>
          </c:val>
          <c:smooth val="0"/>
          <c:extLst>
            <c:ext xmlns:c16="http://schemas.microsoft.com/office/drawing/2014/chart" uri="{C3380CC4-5D6E-409C-BE32-E72D297353CC}">
              <c16:uniqueId val="{00000005-A9B5-4C7A-A3AC-9BFB1DC8ED24}"/>
            </c:ext>
          </c:extLst>
        </c:ser>
        <c:dLbls>
          <c:showLegendKey val="0"/>
          <c:showVal val="0"/>
          <c:showCatName val="0"/>
          <c:showSerName val="0"/>
          <c:showPercent val="0"/>
          <c:showBubbleSize val="0"/>
        </c:dLbls>
        <c:marker val="1"/>
        <c:smooth val="0"/>
        <c:axId val="2074633483"/>
        <c:axId val="1251765846"/>
      </c:lineChart>
      <c:catAx>
        <c:axId val="2074633483"/>
        <c:scaling>
          <c:orientation val="minMax"/>
        </c:scaling>
        <c:delete val="0"/>
        <c:axPos val="b"/>
        <c:numFmt formatCode="General" sourceLinked="1"/>
        <c:majorTickMark val="none"/>
        <c:minorTickMark val="none"/>
        <c:tickLblPos val="low"/>
        <c:spPr>
          <a:ln w="9525" cap="sq">
            <a:solidFill>
              <a:srgbClr val="B6ACAC"/>
            </a:solidFill>
            <a:prstDash val="solid"/>
            <a:miter/>
          </a:ln>
        </c:spPr>
        <c:txPr>
          <a:bodyPr rot="0"/>
          <a:lstStyle/>
          <a:p>
            <a:pPr>
              <a:defRPr sz="788" b="0" i="0" u="none" smtId="4294967295">
                <a:solidFill>
                  <a:srgbClr val="16365D"/>
                </a:solidFill>
                <a:latin typeface="arial"/>
              </a:defRPr>
            </a:pPr>
            <a:endParaRPr lang="en-US"/>
          </a:p>
        </c:txPr>
        <c:crossAx val="1251765846"/>
        <c:crosses val="autoZero"/>
        <c:auto val="0"/>
        <c:lblAlgn val="ctr"/>
        <c:lblOffset val="100"/>
        <c:noMultiLvlLbl val="0"/>
      </c:catAx>
      <c:valAx>
        <c:axId val="1251765846"/>
        <c:scaling>
          <c:orientation val="minMax"/>
          <c:max val="100"/>
        </c:scaling>
        <c:delete val="0"/>
        <c:axPos val="l"/>
        <c:majorGridlines>
          <c:spPr>
            <a:ln w="9525" cap="sq">
              <a:solidFill>
                <a:srgbClr val="D8D8D8"/>
              </a:solidFill>
              <a:prstDash val="sysDot"/>
              <a:miter/>
            </a:ln>
          </c:spPr>
        </c:majorGridlines>
        <c:numFmt formatCode="General\%" sourceLinked="0"/>
        <c:majorTickMark val="none"/>
        <c:minorTickMark val="none"/>
        <c:tickLblPos val="low"/>
        <c:spPr>
          <a:ln w="9525" cap="sq">
            <a:solidFill>
              <a:srgbClr val="FFFFFF">
                <a:alpha val="0"/>
              </a:srgbClr>
            </a:solidFill>
            <a:prstDash val="solid"/>
            <a:miter/>
          </a:ln>
        </c:spPr>
        <c:txPr>
          <a:bodyPr rot="0"/>
          <a:lstStyle/>
          <a:p>
            <a:pPr>
              <a:defRPr sz="788" b="0" i="0" u="none" smtId="4294967295">
                <a:solidFill>
                  <a:srgbClr val="16365D"/>
                </a:solidFill>
                <a:latin typeface="arial"/>
              </a:defRPr>
            </a:pPr>
            <a:endParaRPr lang="en-US"/>
          </a:p>
        </c:txPr>
        <c:crossAx val="2074633483"/>
        <c:crosses val="autoZero"/>
        <c:crossBetween val="between"/>
        <c:majorUnit val="10"/>
      </c:valAx>
      <c:spPr>
        <a:solidFill>
          <a:srgbClr val="FFFFFF">
            <a:alpha val="0"/>
          </a:srgbClr>
        </a:solidFill>
      </c:spPr>
    </c:plotArea>
    <c:legend>
      <c:legendPos val="t"/>
      <c:overlay val="0"/>
      <c:txPr>
        <a:bodyPr/>
        <a:lstStyle/>
        <a:p>
          <a:pPr>
            <a:defRPr sz="788" b="0" i="0" u="none" smtId="4294967295">
              <a:solidFill>
                <a:srgbClr val="16365D"/>
              </a:solidFill>
              <a:latin typeface="arial"/>
            </a:defRPr>
          </a:pPr>
          <a:endParaRPr lang="en-US"/>
        </a:p>
      </c:txPr>
    </c:legend>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Satisfied</c:v>
                </c:pt>
              </c:strCache>
            </c:strRef>
          </c:tx>
          <c:spPr>
            <a:solidFill>
              <a:srgbClr val="141B4D"/>
            </a:solidFill>
            <a:ln w="9525" cmpd="sng">
              <a:solidFill>
                <a:srgbClr val="FFFFFF">
                  <a:alpha val="0"/>
                </a:srgbClr>
              </a:solidFill>
              <a:prstDash val="solid"/>
            </a:ln>
            <a:effectLst>
              <a:outerShdw blurRad="50800" dist="38100" dir="2700000" algn="tl">
                <a:prstClr val="black">
                  <a:alpha val="20000"/>
                </a:prstClr>
              </a:outerShdw>
            </a:effectLst>
          </c:spPr>
          <c:invertIfNegative val="0"/>
          <c:dPt>
            <c:idx val="1"/>
            <c:invertIfNegative val="0"/>
            <c:bubble3D val="0"/>
            <c:spPr>
              <a:solidFill>
                <a:srgbClr val="0059A6"/>
              </a:solidFill>
              <a:ln w="9525" cmpd="sng">
                <a:solidFill>
                  <a:srgbClr val="FFFFFF">
                    <a:alpha val="0"/>
                  </a:srgbClr>
                </a:solidFill>
                <a:prstDash val="solid"/>
              </a:ln>
              <a:effectLst>
                <a:outerShdw blurRad="50800" dist="38100" dir="2700000" algn="tl">
                  <a:prstClr val="black">
                    <a:alpha val="20000"/>
                  </a:prstClr>
                </a:outerShdw>
              </a:effectLst>
            </c:spPr>
            <c:extLst>
              <c:ext xmlns:c16="http://schemas.microsoft.com/office/drawing/2014/chart" uri="{C3380CC4-5D6E-409C-BE32-E72D297353CC}">
                <c16:uniqueId val="{00000001-9A78-4A05-80F8-DB3AA77ED011}"/>
              </c:ext>
            </c:extLst>
          </c:dPt>
          <c:dPt>
            <c:idx val="2"/>
            <c:invertIfNegative val="0"/>
            <c:bubble3D val="0"/>
            <c:spPr>
              <a:solidFill>
                <a:srgbClr val="91BFE7"/>
              </a:solidFill>
              <a:ln w="9525" cmpd="sng">
                <a:solidFill>
                  <a:srgbClr val="FFFFFF">
                    <a:alpha val="0"/>
                  </a:srgbClr>
                </a:solidFill>
                <a:prstDash val="solid"/>
              </a:ln>
              <a:effectLst>
                <a:outerShdw blurRad="50800" dist="38100" dir="2700000" algn="tl">
                  <a:prstClr val="black">
                    <a:alpha val="20000"/>
                  </a:prstClr>
                </a:outerShdw>
              </a:effectLst>
            </c:spPr>
            <c:extLst>
              <c:ext xmlns:c16="http://schemas.microsoft.com/office/drawing/2014/chart" uri="{C3380CC4-5D6E-409C-BE32-E72D297353CC}">
                <c16:uniqueId val="{00000002-9A78-4A05-80F8-DB3AA77ED011}"/>
              </c:ext>
            </c:extLst>
          </c:dPt>
          <c:dLbls>
            <c:dLbl>
              <c:idx val="0"/>
              <c:tx>
                <c:rich>
                  <a:bodyPr wrap="none">
                    <a:spAutoFit/>
                  </a:bodyPr>
                  <a:lstStyle/>
                  <a:p>
                    <a:pPr>
                      <a:defRPr/>
                    </a:pPr>
                    <a:fld id="{2E137050-5787-428B-A1C2-EE62A5D9C6F0}"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9A78-4A05-80F8-DB3AA77ED011}"/>
                </c:ext>
              </c:extLst>
            </c:dLbl>
            <c:dLbl>
              <c:idx val="1"/>
              <c:tx>
                <c:rich>
                  <a:bodyPr wrap="none">
                    <a:spAutoFit/>
                  </a:bodyPr>
                  <a:lstStyle/>
                  <a:p>
                    <a:pPr>
                      <a:defRPr/>
                    </a:pPr>
                    <a:fld id="{BB530460-BA49-49D5-9E9B-13A9E2FC9BA9}"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9A78-4A05-80F8-DB3AA77ED011}"/>
                </c:ext>
              </c:extLst>
            </c:dLbl>
            <c:dLbl>
              <c:idx val="2"/>
              <c:tx>
                <c:rich>
                  <a:bodyPr wrap="none">
                    <a:spAutoFit/>
                  </a:bodyPr>
                  <a:lstStyle/>
                  <a:p>
                    <a:pPr>
                      <a:defRPr/>
                    </a:pPr>
                    <a:fld id="{6D6812D5-F699-40D5-BBB8-8A283AC2FE2D}"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9A78-4A05-80F8-DB3AA77ED01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Sheet1!$A$2:$A$4</c:f>
              <c:strCache>
                <c:ptCount val="3"/>
                <c:pt idx="0">
                  <c:v>Listens &amp; Acts (n=137)</c:v>
                </c:pt>
                <c:pt idx="1">
                  <c:v>Kept Informed (n=141)</c:v>
                </c:pt>
                <c:pt idx="2">
                  <c:v>Fairly &amp; with Respect (n=146)</c:v>
                </c:pt>
              </c:strCache>
            </c:strRef>
          </c:cat>
          <c:val>
            <c:numRef>
              <c:f>Sheet1!$B$2:$B$4</c:f>
              <c:numCache>
                <c:formatCode>0</c:formatCode>
                <c:ptCount val="3"/>
                <c:pt idx="0">
                  <c:v>67</c:v>
                </c:pt>
                <c:pt idx="1">
                  <c:v>68</c:v>
                </c:pt>
                <c:pt idx="2">
                  <c:v>79</c:v>
                </c:pt>
              </c:numCache>
            </c:numRef>
          </c:val>
          <c:extLst>
            <c:ext xmlns:c16="http://schemas.microsoft.com/office/drawing/2014/chart" uri="{C3380CC4-5D6E-409C-BE32-E72D297353CC}">
              <c16:uniqueId val="{00000003-9A78-4A05-80F8-DB3AA77ED011}"/>
            </c:ext>
          </c:extLst>
        </c:ser>
        <c:ser>
          <c:idx val="1"/>
          <c:order val="1"/>
          <c:tx>
            <c:strRef>
              <c:f>Sheet1!$C$1</c:f>
              <c:strCache>
                <c:ptCount val="1"/>
                <c:pt idx="0">
                  <c:v>Neither</c:v>
                </c:pt>
              </c:strCache>
            </c:strRef>
          </c:tx>
          <c:spPr>
            <a:solidFill>
              <a:srgbClr val="B6ACAC"/>
            </a:solidFill>
            <a:ln w="9525" cmpd="sng">
              <a:solidFill>
                <a:srgbClr val="FFFFFF">
                  <a:alpha val="0"/>
                </a:srgbClr>
              </a:solidFill>
              <a:prstDash val="solid"/>
            </a:ln>
            <a:effectLst>
              <a:outerShdw blurRad="50800" dist="38100" dir="2700000" algn="tl">
                <a:prstClr val="black">
                  <a:alpha val="20000"/>
                </a:prstClr>
              </a:outerShdw>
            </a:effectLst>
          </c:spPr>
          <c:invertIfNegative val="0"/>
          <c:dLbls>
            <c:dLbl>
              <c:idx val="0"/>
              <c:tx>
                <c:rich>
                  <a:bodyPr wrap="none">
                    <a:spAutoFit/>
                  </a:bodyPr>
                  <a:lstStyle/>
                  <a:p>
                    <a:pPr>
                      <a:defRPr/>
                    </a:pPr>
                    <a:fld id="{1F730F5C-31B1-40E1-847C-5E7B7E04F599}" type="VALUE">
                      <a:rPr lang="en-US" sz="788" b="0" i="0" u="none">
                        <a:solidFill>
                          <a:srgbClr val="141B4D"/>
                        </a:solidFill>
                        <a:latin typeface="arial"/>
                      </a:rPr>
                      <a:pPr>
                        <a:defRPr/>
                      </a:pPr>
                      <a:t>[VALUE]</a:t>
                    </a:fld>
                    <a:r>
                      <a:rPr lang="en-US" sz="788" b="0" i="0" u="none">
                        <a:solidFill>
                          <a:srgbClr val="141B4D"/>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4-9A78-4A05-80F8-DB3AA77ED011}"/>
                </c:ext>
              </c:extLst>
            </c:dLbl>
            <c:dLbl>
              <c:idx val="1"/>
              <c:tx>
                <c:rich>
                  <a:bodyPr wrap="none">
                    <a:spAutoFit/>
                  </a:bodyPr>
                  <a:lstStyle/>
                  <a:p>
                    <a:pPr>
                      <a:defRPr/>
                    </a:pPr>
                    <a:fld id="{2EE5DF78-3DC2-4758-A4CD-6A16B5F53FFC}" type="VALUE">
                      <a:rPr lang="en-US" sz="788" b="0" i="0" u="none">
                        <a:solidFill>
                          <a:srgbClr val="141B4D"/>
                        </a:solidFill>
                        <a:latin typeface="arial"/>
                      </a:rPr>
                      <a:pPr>
                        <a:defRPr/>
                      </a:pPr>
                      <a:t>[VALUE]</a:t>
                    </a:fld>
                    <a:r>
                      <a:rPr lang="en-US" sz="788" b="0" i="0" u="none">
                        <a:solidFill>
                          <a:srgbClr val="141B4D"/>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9A78-4A05-80F8-DB3AA77ED011}"/>
                </c:ext>
              </c:extLst>
            </c:dLbl>
            <c:dLbl>
              <c:idx val="2"/>
              <c:tx>
                <c:rich>
                  <a:bodyPr wrap="none">
                    <a:spAutoFit/>
                  </a:bodyPr>
                  <a:lstStyle/>
                  <a:p>
                    <a:pPr>
                      <a:defRPr/>
                    </a:pPr>
                    <a:fld id="{06CDAE1F-79AA-41C3-B884-497E4DDFC89B}" type="VALUE">
                      <a:rPr lang="en-US" sz="788" b="0" i="0" u="none">
                        <a:solidFill>
                          <a:srgbClr val="141B4D"/>
                        </a:solidFill>
                        <a:latin typeface="arial"/>
                      </a:rPr>
                      <a:pPr>
                        <a:defRPr/>
                      </a:pPr>
                      <a:t>[VALUE]</a:t>
                    </a:fld>
                    <a:r>
                      <a:rPr lang="en-US" sz="788" b="0" i="0" u="none">
                        <a:solidFill>
                          <a:srgbClr val="141B4D"/>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6-9A78-4A05-80F8-DB3AA77ED01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Sheet1!$A$2:$A$4</c:f>
              <c:strCache>
                <c:ptCount val="3"/>
                <c:pt idx="0">
                  <c:v>Listens &amp; Acts (n=137)</c:v>
                </c:pt>
                <c:pt idx="1">
                  <c:v>Kept Informed (n=141)</c:v>
                </c:pt>
                <c:pt idx="2">
                  <c:v>Fairly &amp; with Respect (n=146)</c:v>
                </c:pt>
              </c:strCache>
            </c:strRef>
          </c:cat>
          <c:val>
            <c:numRef>
              <c:f>Sheet1!$C$2:$C$4</c:f>
              <c:numCache>
                <c:formatCode>0</c:formatCode>
                <c:ptCount val="3"/>
                <c:pt idx="0">
                  <c:v>13</c:v>
                </c:pt>
                <c:pt idx="1">
                  <c:v>14</c:v>
                </c:pt>
                <c:pt idx="2">
                  <c:v>14</c:v>
                </c:pt>
              </c:numCache>
            </c:numRef>
          </c:val>
          <c:extLst>
            <c:ext xmlns:c16="http://schemas.microsoft.com/office/drawing/2014/chart" uri="{C3380CC4-5D6E-409C-BE32-E72D297353CC}">
              <c16:uniqueId val="{00000007-9A78-4A05-80F8-DB3AA77ED011}"/>
            </c:ext>
          </c:extLst>
        </c:ser>
        <c:ser>
          <c:idx val="2"/>
          <c:order val="2"/>
          <c:tx>
            <c:strRef>
              <c:f>Sheet1!$D$1</c:f>
              <c:strCache>
                <c:ptCount val="1"/>
                <c:pt idx="0">
                  <c:v>Dissatisfied</c:v>
                </c:pt>
              </c:strCache>
            </c:strRef>
          </c:tx>
          <c:spPr>
            <a:solidFill>
              <a:srgbClr val="524B4B"/>
            </a:solidFill>
            <a:ln w="9525" cmpd="sng">
              <a:solidFill>
                <a:srgbClr val="FFFFFF">
                  <a:alpha val="0"/>
                </a:srgbClr>
              </a:solidFill>
              <a:prstDash val="solid"/>
            </a:ln>
            <a:effectLst>
              <a:outerShdw blurRad="50800" dist="38100" dir="2700000" algn="tl">
                <a:prstClr val="black">
                  <a:alpha val="20000"/>
                </a:prstClr>
              </a:outerShdw>
            </a:effectLst>
          </c:spPr>
          <c:invertIfNegative val="0"/>
          <c:dLbls>
            <c:dLbl>
              <c:idx val="0"/>
              <c:tx>
                <c:rich>
                  <a:bodyPr wrap="none">
                    <a:spAutoFit/>
                  </a:bodyPr>
                  <a:lstStyle/>
                  <a:p>
                    <a:pPr>
                      <a:defRPr/>
                    </a:pPr>
                    <a:fld id="{1B5CA19C-1AF5-49A5-AE56-E4EB1CBBD04F}"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8-9A78-4A05-80F8-DB3AA77ED011}"/>
                </c:ext>
              </c:extLst>
            </c:dLbl>
            <c:dLbl>
              <c:idx val="1"/>
              <c:tx>
                <c:rich>
                  <a:bodyPr wrap="none">
                    <a:spAutoFit/>
                  </a:bodyPr>
                  <a:lstStyle/>
                  <a:p>
                    <a:pPr>
                      <a:defRPr/>
                    </a:pPr>
                    <a:fld id="{EECC7171-EE62-4085-9A96-8F22FA677A33}"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9-9A78-4A05-80F8-DB3AA77ED011}"/>
                </c:ext>
              </c:extLst>
            </c:dLbl>
            <c:dLbl>
              <c:idx val="2"/>
              <c:tx>
                <c:rich>
                  <a:bodyPr wrap="none">
                    <a:spAutoFit/>
                  </a:bodyPr>
                  <a:lstStyle/>
                  <a:p>
                    <a:pPr>
                      <a:defRPr/>
                    </a:pPr>
                    <a:fld id="{24639648-7943-4574-B129-DB7CD71428EE}"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A-9A78-4A05-80F8-DB3AA77ED01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Sheet1!$A$2:$A$4</c:f>
              <c:strCache>
                <c:ptCount val="3"/>
                <c:pt idx="0">
                  <c:v>Listens &amp; Acts (n=137)</c:v>
                </c:pt>
                <c:pt idx="1">
                  <c:v>Kept Informed (n=141)</c:v>
                </c:pt>
                <c:pt idx="2">
                  <c:v>Fairly &amp; with Respect (n=146)</c:v>
                </c:pt>
              </c:strCache>
            </c:strRef>
          </c:cat>
          <c:val>
            <c:numRef>
              <c:f>Sheet1!$D$2:$D$4</c:f>
              <c:numCache>
                <c:formatCode>0</c:formatCode>
                <c:ptCount val="3"/>
                <c:pt idx="0">
                  <c:v>20</c:v>
                </c:pt>
                <c:pt idx="1">
                  <c:v>18</c:v>
                </c:pt>
                <c:pt idx="2">
                  <c:v>7</c:v>
                </c:pt>
              </c:numCache>
            </c:numRef>
          </c:val>
          <c:extLst>
            <c:ext xmlns:c16="http://schemas.microsoft.com/office/drawing/2014/chart" uri="{C3380CC4-5D6E-409C-BE32-E72D297353CC}">
              <c16:uniqueId val="{0000000B-9A78-4A05-80F8-DB3AA77ED011}"/>
            </c:ext>
          </c:extLst>
        </c:ser>
        <c:dLbls>
          <c:showLegendKey val="0"/>
          <c:showVal val="0"/>
          <c:showCatName val="0"/>
          <c:showSerName val="0"/>
          <c:showPercent val="0"/>
          <c:showBubbleSize val="0"/>
        </c:dLbls>
        <c:gapWidth val="100"/>
        <c:overlap val="100"/>
        <c:axId val="1976945401"/>
        <c:axId val="532050332"/>
      </c:barChart>
      <c:catAx>
        <c:axId val="1976945401"/>
        <c:scaling>
          <c:orientation val="minMax"/>
        </c:scaling>
        <c:delete val="0"/>
        <c:axPos val="b"/>
        <c:numFmt formatCode="General" sourceLinked="1"/>
        <c:majorTickMark val="none"/>
        <c:minorTickMark val="none"/>
        <c:tickLblPos val="low"/>
        <c:spPr>
          <a:ln w="9525" cap="sq">
            <a:solidFill>
              <a:srgbClr val="C0D0E0"/>
            </a:solidFill>
            <a:prstDash val="solid"/>
            <a:miter/>
          </a:ln>
        </c:spPr>
        <c:txPr>
          <a:bodyPr rot="0"/>
          <a:lstStyle/>
          <a:p>
            <a:pPr>
              <a:defRPr sz="788" b="0" i="0" u="none" smtId="4294967295">
                <a:solidFill>
                  <a:srgbClr val="19224C"/>
                </a:solidFill>
                <a:latin typeface="arial"/>
              </a:defRPr>
            </a:pPr>
            <a:endParaRPr lang="en-US"/>
          </a:p>
        </c:txPr>
        <c:crossAx val="532050332"/>
        <c:crosses val="autoZero"/>
        <c:auto val="0"/>
        <c:lblAlgn val="ctr"/>
        <c:lblOffset val="100"/>
        <c:noMultiLvlLbl val="0"/>
      </c:catAx>
      <c:valAx>
        <c:axId val="532050332"/>
        <c:scaling>
          <c:orientation val="minMax"/>
          <c:max val="110"/>
          <c:min val="0"/>
        </c:scaling>
        <c:delete val="0"/>
        <c:axPos val="l"/>
        <c:numFmt formatCode="General\%" sourceLinked="0"/>
        <c:majorTickMark val="none"/>
        <c:minorTickMark val="none"/>
        <c:tickLblPos val="low"/>
        <c:spPr>
          <a:ln w="0" cap="sq">
            <a:noFill/>
            <a:prstDash val="solid"/>
            <a:miter/>
          </a:ln>
        </c:spPr>
        <c:txPr>
          <a:bodyPr rot="0"/>
          <a:lstStyle/>
          <a:p>
            <a:pPr>
              <a:defRPr sz="788" b="0" i="0" u="none" smtId="4294967295">
                <a:solidFill>
                  <a:srgbClr val="FFFFFF">
                    <a:alpha val="0"/>
                  </a:srgbClr>
                </a:solidFill>
                <a:latin typeface="arial"/>
              </a:defRPr>
            </a:pPr>
            <a:endParaRPr lang="en-US"/>
          </a:p>
        </c:txPr>
        <c:crossAx val="1976945401"/>
        <c:crosses val="autoZero"/>
        <c:crossBetween val="between"/>
        <c:majorUnit val="10"/>
      </c:valAx>
      <c:spPr>
        <a:solidFill>
          <a:srgbClr val="FFFFFF">
            <a:alpha val="0"/>
          </a:srgbClr>
        </a:solidFill>
      </c:spPr>
    </c:plotArea>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Column02</c:v>
                </c:pt>
              </c:strCache>
            </c:strRef>
          </c:tx>
          <c:spPr>
            <a:ln w="9525" cmpd="sng">
              <a:solidFill>
                <a:srgbClr val="FFFFFF">
                  <a:alpha val="0"/>
                </a:srgbClr>
              </a:solidFill>
              <a:prstDash val="solid"/>
            </a:ln>
            <a:effectLst>
              <a:outerShdw blurRad="50800" dist="38100" dir="2700000" algn="tl">
                <a:prstClr val="black">
                  <a:alpha val="20000"/>
                </a:prstClr>
              </a:outerShdw>
            </a:effectLst>
          </c:spPr>
          <c:invertIfNegative val="0"/>
          <c:dPt>
            <c:idx val="0"/>
            <c:invertIfNegative val="0"/>
            <c:bubble3D val="0"/>
            <c:spPr>
              <a:solidFill>
                <a:srgbClr val="00A3B4"/>
              </a:solidFill>
              <a:ln>
                <a:solidFill>
                  <a:srgbClr val="00A3B4"/>
                </a:solidFill>
              </a:ln>
            </c:spPr>
            <c:extLst>
              <c:ext xmlns:c16="http://schemas.microsoft.com/office/drawing/2014/chart" uri="{C3380CC4-5D6E-409C-BE32-E72D297353CC}">
                <c16:uniqueId val="{00000001-0EA8-418D-8F7A-D7EF48400AB9}"/>
              </c:ext>
            </c:extLst>
          </c:dPt>
          <c:dPt>
            <c:idx val="1"/>
            <c:invertIfNegative val="0"/>
            <c:bubble3D val="0"/>
            <c:spPr>
              <a:solidFill>
                <a:srgbClr val="00A3B4"/>
              </a:solidFill>
              <a:ln>
                <a:solidFill>
                  <a:srgbClr val="00A3B4"/>
                </a:solidFill>
              </a:ln>
            </c:spPr>
            <c:extLst>
              <c:ext xmlns:c16="http://schemas.microsoft.com/office/drawing/2014/chart" uri="{C3380CC4-5D6E-409C-BE32-E72D297353CC}">
                <c16:uniqueId val="{00000003-0EA8-418D-8F7A-D7EF48400AB9}"/>
              </c:ext>
            </c:extLst>
          </c:dPt>
          <c:dPt>
            <c:idx val="2"/>
            <c:invertIfNegative val="0"/>
            <c:bubble3D val="0"/>
            <c:spPr>
              <a:solidFill>
                <a:srgbClr val="B6ACAC"/>
              </a:solidFill>
              <a:ln>
                <a:solidFill>
                  <a:srgbClr val="B6ACAC"/>
                </a:solidFill>
              </a:ln>
            </c:spPr>
            <c:extLst>
              <c:ext xmlns:c16="http://schemas.microsoft.com/office/drawing/2014/chart" uri="{C3380CC4-5D6E-409C-BE32-E72D297353CC}">
                <c16:uniqueId val="{00000005-0EA8-418D-8F7A-D7EF48400AB9}"/>
              </c:ext>
            </c:extLst>
          </c:dPt>
          <c:dPt>
            <c:idx val="3"/>
            <c:invertIfNegative val="0"/>
            <c:bubble3D val="0"/>
            <c:spPr>
              <a:solidFill>
                <a:srgbClr val="524B4B"/>
              </a:solidFill>
              <a:ln>
                <a:solidFill>
                  <a:srgbClr val="524B4B"/>
                </a:solidFill>
              </a:ln>
            </c:spPr>
            <c:extLst>
              <c:ext xmlns:c16="http://schemas.microsoft.com/office/drawing/2014/chart" uri="{C3380CC4-5D6E-409C-BE32-E72D297353CC}">
                <c16:uniqueId val="{00000007-0EA8-418D-8F7A-D7EF48400AB9}"/>
              </c:ext>
            </c:extLst>
          </c:dPt>
          <c:dPt>
            <c:idx val="4"/>
            <c:invertIfNegative val="0"/>
            <c:bubble3D val="0"/>
            <c:spPr>
              <a:solidFill>
                <a:srgbClr val="524B4B"/>
              </a:solidFill>
              <a:ln>
                <a:solidFill>
                  <a:srgbClr val="524B4B"/>
                </a:solidFill>
              </a:ln>
            </c:spPr>
            <c:extLst>
              <c:ext xmlns:c16="http://schemas.microsoft.com/office/drawing/2014/chart" uri="{C3380CC4-5D6E-409C-BE32-E72D297353CC}">
                <c16:uniqueId val="{00000009-0EA8-418D-8F7A-D7EF48400AB9}"/>
              </c:ext>
            </c:extLst>
          </c:dPt>
          <c:dLbls>
            <c:dLbl>
              <c:idx val="0"/>
              <c:tx>
                <c:rich>
                  <a:bodyPr wrap="none">
                    <a:spAutoFit/>
                  </a:bodyPr>
                  <a:lstStyle/>
                  <a:p>
                    <a:pPr>
                      <a:defRPr/>
                    </a:pPr>
                    <a:fld id="{73CD318C-197F-4B7A-A1CF-62DB0A920CF2}"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0EA8-418D-8F7A-D7EF48400AB9}"/>
                </c:ext>
              </c:extLst>
            </c:dLbl>
            <c:dLbl>
              <c:idx val="1"/>
              <c:tx>
                <c:rich>
                  <a:bodyPr wrap="none">
                    <a:spAutoFit/>
                  </a:bodyPr>
                  <a:lstStyle/>
                  <a:p>
                    <a:pPr>
                      <a:defRPr/>
                    </a:pPr>
                    <a:fld id="{28CC2A15-079F-430B-90FA-8EB4A5A0E24E}"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0EA8-418D-8F7A-D7EF48400AB9}"/>
                </c:ext>
              </c:extLst>
            </c:dLbl>
            <c:dLbl>
              <c:idx val="2"/>
              <c:tx>
                <c:rich>
                  <a:bodyPr wrap="none">
                    <a:spAutoFit/>
                  </a:bodyPr>
                  <a:lstStyle/>
                  <a:p>
                    <a:pPr>
                      <a:defRPr/>
                    </a:pPr>
                    <a:fld id="{CE7E674A-159A-4DE4-9160-F5CB78429E66}"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0EA8-418D-8F7A-D7EF48400AB9}"/>
                </c:ext>
              </c:extLst>
            </c:dLbl>
            <c:dLbl>
              <c:idx val="3"/>
              <c:tx>
                <c:rich>
                  <a:bodyPr wrap="none">
                    <a:spAutoFit/>
                  </a:bodyPr>
                  <a:lstStyle/>
                  <a:p>
                    <a:pPr>
                      <a:defRPr/>
                    </a:pPr>
                    <a:fld id="{C1B02344-A06C-46DB-98DB-B14216AE4D1F}"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0EA8-418D-8F7A-D7EF48400AB9}"/>
                </c:ext>
              </c:extLst>
            </c:dLbl>
            <c:dLbl>
              <c:idx val="4"/>
              <c:tx>
                <c:rich>
                  <a:bodyPr wrap="none">
                    <a:spAutoFit/>
                  </a:bodyPr>
                  <a:lstStyle/>
                  <a:p>
                    <a:pPr>
                      <a:defRPr/>
                    </a:pPr>
                    <a:fld id="{90E58B74-05CC-486C-9422-CC38C0572FB6}"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9-0EA8-418D-8F7A-D7EF48400AB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Sheet1!$A$2:$A$6</c:f>
              <c:strCache>
                <c:ptCount val="5"/>
                <c:pt idx="0">
                  <c:v>Very satisfied</c:v>
                </c:pt>
                <c:pt idx="1">
                  <c:v>Fairly satisfied</c:v>
                </c:pt>
                <c:pt idx="2">
                  <c:v>Neither</c:v>
                </c:pt>
                <c:pt idx="3">
                  <c:v>Fairly dissatisfied</c:v>
                </c:pt>
                <c:pt idx="4">
                  <c:v>Very dissatisfied</c:v>
                </c:pt>
              </c:strCache>
            </c:strRef>
          </c:cat>
          <c:val>
            <c:numRef>
              <c:f>Sheet1!$B$2:$B$6</c:f>
              <c:numCache>
                <c:formatCode>0</c:formatCode>
                <c:ptCount val="5"/>
                <c:pt idx="0">
                  <c:v>42</c:v>
                </c:pt>
                <c:pt idx="1">
                  <c:v>31</c:v>
                </c:pt>
                <c:pt idx="2">
                  <c:v>13</c:v>
                </c:pt>
                <c:pt idx="3">
                  <c:v>8</c:v>
                </c:pt>
                <c:pt idx="4">
                  <c:v>5</c:v>
                </c:pt>
              </c:numCache>
            </c:numRef>
          </c:val>
          <c:extLst>
            <c:ext xmlns:c16="http://schemas.microsoft.com/office/drawing/2014/chart" uri="{C3380CC4-5D6E-409C-BE32-E72D297353CC}">
              <c16:uniqueId val="{0000000A-0EA8-418D-8F7A-D7EF48400AB9}"/>
            </c:ext>
          </c:extLst>
        </c:ser>
        <c:dLbls>
          <c:showLegendKey val="0"/>
          <c:showVal val="0"/>
          <c:showCatName val="0"/>
          <c:showSerName val="0"/>
          <c:showPercent val="0"/>
          <c:showBubbleSize val="0"/>
        </c:dLbls>
        <c:gapWidth val="100"/>
        <c:overlap val="-50"/>
        <c:axId val="1396484746"/>
        <c:axId val="1671108140"/>
      </c:barChart>
      <c:catAx>
        <c:axId val="1396484746"/>
        <c:scaling>
          <c:orientation val="minMax"/>
        </c:scaling>
        <c:delete val="0"/>
        <c:axPos val="b"/>
        <c:numFmt formatCode="General" sourceLinked="1"/>
        <c:majorTickMark val="none"/>
        <c:minorTickMark val="none"/>
        <c:tickLblPos val="low"/>
        <c:spPr>
          <a:ln w="9525" cap="sq">
            <a:solidFill>
              <a:srgbClr val="C0D0E0"/>
            </a:solidFill>
            <a:prstDash val="solid"/>
            <a:miter/>
          </a:ln>
        </c:spPr>
        <c:txPr>
          <a:bodyPr rot="0"/>
          <a:lstStyle/>
          <a:p>
            <a:pPr>
              <a:defRPr sz="788" b="0" i="0" u="none" smtId="4294967295">
                <a:solidFill>
                  <a:srgbClr val="19224C"/>
                </a:solidFill>
                <a:latin typeface="arial"/>
              </a:defRPr>
            </a:pPr>
            <a:endParaRPr lang="en-US"/>
          </a:p>
        </c:txPr>
        <c:crossAx val="1671108140"/>
        <c:crosses val="autoZero"/>
        <c:auto val="0"/>
        <c:lblAlgn val="ctr"/>
        <c:lblOffset val="100"/>
        <c:noMultiLvlLbl val="0"/>
      </c:catAx>
      <c:valAx>
        <c:axId val="1671108140"/>
        <c:scaling>
          <c:orientation val="minMax"/>
          <c:max val="100"/>
          <c:min val="0"/>
        </c:scaling>
        <c:delete val="0"/>
        <c:axPos val="l"/>
        <c:numFmt formatCode="General\%" sourceLinked="0"/>
        <c:majorTickMark val="none"/>
        <c:minorTickMark val="none"/>
        <c:tickLblPos val="low"/>
        <c:spPr>
          <a:ln w="0" cap="sq">
            <a:noFill/>
            <a:prstDash val="solid"/>
            <a:miter/>
          </a:ln>
        </c:spPr>
        <c:txPr>
          <a:bodyPr rot="0"/>
          <a:lstStyle/>
          <a:p>
            <a:pPr>
              <a:defRPr sz="788" b="0" i="0" u="none" smtId="4294967295">
                <a:solidFill>
                  <a:srgbClr val="FFFFFF">
                    <a:alpha val="0"/>
                  </a:srgbClr>
                </a:solidFill>
                <a:latin typeface="arial"/>
              </a:defRPr>
            </a:pPr>
            <a:endParaRPr lang="en-US"/>
          </a:p>
        </c:txPr>
        <c:crossAx val="1396484746"/>
        <c:crosses val="autoZero"/>
        <c:crossBetween val="between"/>
        <c:majorUnit val="10"/>
      </c:valAx>
      <c:spPr>
        <a:solidFill>
          <a:srgbClr val="FFFFFF">
            <a:alpha val="0"/>
          </a:srgbClr>
        </a:solidFill>
      </c:spPr>
    </c:plotArea>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Listens &amp; Acts</c:v>
                </c:pt>
              </c:strCache>
            </c:strRef>
          </c:tx>
          <c:spPr>
            <a:solidFill>
              <a:srgbClr val="141B4D"/>
            </a:solidFill>
            <a:ln w="9525" cmpd="sng">
              <a:solidFill>
                <a:srgbClr val="FFFFFF"/>
              </a:solidFill>
              <a:prstDash val="solid"/>
            </a:ln>
            <a:effectLst>
              <a:outerShdw blurRad="50800" dist="38100" dir="2700000" algn="tl">
                <a:prstClr val="black">
                  <a:alpha val="20000"/>
                </a:prstClr>
              </a:outerShdw>
            </a:effectLst>
          </c:spPr>
          <c:invertIfNegative val="0"/>
          <c:dLbls>
            <c:dLbl>
              <c:idx val="0"/>
              <c:tx>
                <c:rich>
                  <a:bodyPr wrap="none">
                    <a:spAutoFit/>
                  </a:bodyPr>
                  <a:lstStyle/>
                  <a:p>
                    <a:pPr>
                      <a:defRPr/>
                    </a:pPr>
                    <a:fld id="{1BF9EAD5-6B55-4A7C-AB68-B6FE5BC19773}"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50D3-4A98-81C1-BED6D7994EC1}"/>
                </c:ext>
              </c:extLst>
            </c:dLbl>
            <c:dLbl>
              <c:idx val="1"/>
              <c:tx>
                <c:rich>
                  <a:bodyPr wrap="none">
                    <a:spAutoFit/>
                  </a:bodyPr>
                  <a:lstStyle/>
                  <a:p>
                    <a:pPr>
                      <a:defRPr/>
                    </a:pPr>
                    <a:fld id="{71BAF9F7-EDA1-4D73-B737-61B3E3EE2E14}"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50D3-4A98-81C1-BED6D7994EC1}"/>
                </c:ext>
              </c:extLst>
            </c:dLbl>
            <c:dLbl>
              <c:idx val="2"/>
              <c:tx>
                <c:rich>
                  <a:bodyPr wrap="none">
                    <a:spAutoFit/>
                  </a:bodyPr>
                  <a:lstStyle/>
                  <a:p>
                    <a:pPr>
                      <a:defRPr/>
                    </a:pPr>
                    <a:fld id="{C14B5B0B-C4A9-413F-AFB5-93751C6FC2AA}"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50D3-4A98-81C1-BED6D7994EC1}"/>
                </c:ext>
              </c:extLst>
            </c:dLbl>
            <c:dLbl>
              <c:idx val="3"/>
              <c:layout>
                <c:manualLayout>
                  <c:x val="3.9215686274509803E-3"/>
                  <c:y val="-1.1299212598425196E-2"/>
                </c:manualLayout>
              </c:layout>
              <c:tx>
                <c:rich>
                  <a:bodyPr wrap="none">
                    <a:spAutoFit/>
                  </a:bodyPr>
                  <a:lstStyle/>
                  <a:p>
                    <a:pPr>
                      <a:defRPr sz="400"/>
                    </a:pPr>
                    <a:fld id="{2ED232F4-6276-4943-A6F1-38B8CC851FC5}" type="VALUE">
                      <a:rPr lang="en-US" sz="400" b="0" i="0" u="none">
                        <a:solidFill>
                          <a:srgbClr val="FFFFFF"/>
                        </a:solidFill>
                        <a:latin typeface="arial"/>
                      </a:rPr>
                      <a:pPr>
                        <a:defRPr sz="400"/>
                      </a:pPr>
                      <a:t>[VALUE]</a:t>
                    </a:fld>
                    <a:r>
                      <a:rPr lang="en-US" sz="4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7.1297205496371779E-2"/>
                      <c:h val="5.6450020018684099E-2"/>
                    </c:manualLayout>
                  </c15:layout>
                  <c15:dlblFieldTable/>
                  <c15:showDataLabelsRange val="0"/>
                </c:ext>
                <c:ext xmlns:c16="http://schemas.microsoft.com/office/drawing/2014/chart" uri="{C3380CC4-5D6E-409C-BE32-E72D297353CC}">
                  <c16:uniqueId val="{00000003-50D3-4A98-81C1-BED6D7994EC1}"/>
                </c:ext>
              </c:extLst>
            </c:dLbl>
            <c:dLbl>
              <c:idx val="4"/>
              <c:tx>
                <c:rich>
                  <a:bodyPr wrap="none">
                    <a:spAutoFit/>
                  </a:bodyPr>
                  <a:lstStyle/>
                  <a:p>
                    <a:pPr>
                      <a:defRPr/>
                    </a:pPr>
                    <a:fld id="{3D2F274D-47C5-433F-AF91-CEF7F9496DD6}"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4-50D3-4A98-81C1-BED6D7994EC1}"/>
                </c:ext>
              </c:extLst>
            </c:dLbl>
            <c:dLbl>
              <c:idx val="5"/>
              <c:tx>
                <c:rich>
                  <a:bodyPr wrap="none">
                    <a:spAutoFit/>
                  </a:bodyPr>
                  <a:lstStyle/>
                  <a:p>
                    <a:pPr>
                      <a:defRPr/>
                    </a:pPr>
                    <a:fld id="{450A452D-D3A7-4747-AF91-955F737ABB89}"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50D3-4A98-81C1-BED6D7994EC1}"/>
                </c:ext>
              </c:extLst>
            </c:dLbl>
            <c:dLbl>
              <c:idx val="6"/>
              <c:tx>
                <c:rich>
                  <a:bodyPr wrap="none">
                    <a:spAutoFit/>
                  </a:bodyPr>
                  <a:lstStyle/>
                  <a:p>
                    <a:pPr>
                      <a:defRPr/>
                    </a:pPr>
                    <a:fld id="{4BF82ADF-FD6D-4D5C-BD54-05B7B97E6DA8}"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6-50D3-4A98-81C1-BED6D7994EC1}"/>
                </c:ext>
              </c:extLst>
            </c:dLbl>
            <c:dLbl>
              <c:idx val="7"/>
              <c:tx>
                <c:rich>
                  <a:bodyPr wrap="none">
                    <a:spAutoFit/>
                  </a:bodyPr>
                  <a:lstStyle/>
                  <a:p>
                    <a:pPr>
                      <a:defRPr/>
                    </a:pPr>
                    <a:fld id="{400BF053-6B90-4B22-A5C8-948A36B7CC55}"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50D3-4A98-81C1-BED6D7994E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Sheet1!$A$2:$A$9</c:f>
              <c:strCache>
                <c:ptCount val="8"/>
                <c:pt idx="0">
                  <c:v>West Midlands</c:v>
                </c:pt>
                <c:pt idx="1">
                  <c:v>Yorkshire and The Humber</c:v>
                </c:pt>
                <c:pt idx="2">
                  <c:v>South West</c:v>
                </c:pt>
                <c:pt idx="3">
                  <c:v>South East</c:v>
                </c:pt>
                <c:pt idx="4">
                  <c:v>North West</c:v>
                </c:pt>
                <c:pt idx="5">
                  <c:v>London</c:v>
                </c:pt>
                <c:pt idx="6">
                  <c:v>East of England</c:v>
                </c:pt>
                <c:pt idx="7">
                  <c:v>East Midlands</c:v>
                </c:pt>
              </c:strCache>
            </c:strRef>
          </c:cat>
          <c:val>
            <c:numRef>
              <c:f>Sheet1!$B$2:$B$9</c:f>
              <c:numCache>
                <c:formatCode>0</c:formatCode>
                <c:ptCount val="8"/>
                <c:pt idx="0">
                  <c:v>100</c:v>
                </c:pt>
                <c:pt idx="1">
                  <c:v>75</c:v>
                </c:pt>
                <c:pt idx="2">
                  <c:v>72</c:v>
                </c:pt>
                <c:pt idx="3">
                  <c:v>17</c:v>
                </c:pt>
                <c:pt idx="4">
                  <c:v>66</c:v>
                </c:pt>
                <c:pt idx="5">
                  <c:v>100</c:v>
                </c:pt>
                <c:pt idx="6">
                  <c:v>100</c:v>
                </c:pt>
                <c:pt idx="7">
                  <c:v>43</c:v>
                </c:pt>
              </c:numCache>
            </c:numRef>
          </c:val>
          <c:extLst>
            <c:ext xmlns:c16="http://schemas.microsoft.com/office/drawing/2014/chart" uri="{C3380CC4-5D6E-409C-BE32-E72D297353CC}">
              <c16:uniqueId val="{00000008-50D3-4A98-81C1-BED6D7994EC1}"/>
            </c:ext>
          </c:extLst>
        </c:ser>
        <c:ser>
          <c:idx val="1"/>
          <c:order val="1"/>
          <c:tx>
            <c:strRef>
              <c:f>Sheet1!$C$1</c:f>
              <c:strCache>
                <c:ptCount val="1"/>
                <c:pt idx="0">
                  <c:v>Kept Informed</c:v>
                </c:pt>
              </c:strCache>
            </c:strRef>
          </c:tx>
          <c:spPr>
            <a:solidFill>
              <a:srgbClr val="0059A6"/>
            </a:solidFill>
            <a:ln w="9525" cmpd="sng">
              <a:solidFill>
                <a:srgbClr val="FFFFFF"/>
              </a:solidFill>
              <a:prstDash val="solid"/>
            </a:ln>
            <a:effectLst>
              <a:outerShdw blurRad="50800" dist="38100" dir="2700000" algn="tl">
                <a:prstClr val="black">
                  <a:alpha val="20000"/>
                </a:prstClr>
              </a:outerShdw>
            </a:effectLst>
          </c:spPr>
          <c:invertIfNegative val="0"/>
          <c:dLbls>
            <c:dLbl>
              <c:idx val="0"/>
              <c:tx>
                <c:rich>
                  <a:bodyPr wrap="none">
                    <a:spAutoFit/>
                  </a:bodyPr>
                  <a:lstStyle/>
                  <a:p>
                    <a:pPr>
                      <a:defRPr/>
                    </a:pPr>
                    <a:fld id="{94D904B4-3A30-4656-9D15-62171FA6F292}"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9-50D3-4A98-81C1-BED6D7994EC1}"/>
                </c:ext>
              </c:extLst>
            </c:dLbl>
            <c:dLbl>
              <c:idx val="1"/>
              <c:tx>
                <c:rich>
                  <a:bodyPr wrap="none">
                    <a:spAutoFit/>
                  </a:bodyPr>
                  <a:lstStyle/>
                  <a:p>
                    <a:pPr>
                      <a:defRPr/>
                    </a:pPr>
                    <a:fld id="{45C10778-B9C3-44C3-8E83-8E79FE7F3DB6}"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A-50D3-4A98-81C1-BED6D7994EC1}"/>
                </c:ext>
              </c:extLst>
            </c:dLbl>
            <c:dLbl>
              <c:idx val="2"/>
              <c:tx>
                <c:rich>
                  <a:bodyPr wrap="none">
                    <a:spAutoFit/>
                  </a:bodyPr>
                  <a:lstStyle/>
                  <a:p>
                    <a:pPr>
                      <a:defRPr/>
                    </a:pPr>
                    <a:fld id="{1673EDE7-C9F8-482E-B8EC-B288B334C8CA}"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B-50D3-4A98-81C1-BED6D7994EC1}"/>
                </c:ext>
              </c:extLst>
            </c:dLbl>
            <c:dLbl>
              <c:idx val="3"/>
              <c:layout>
                <c:manualLayout>
                  <c:x val="-7.1894594304112904E-17"/>
                  <c:y val="5.6497175141242938E-3"/>
                </c:manualLayout>
              </c:layout>
              <c:tx>
                <c:rich>
                  <a:bodyPr wrap="none">
                    <a:spAutoFit/>
                  </a:bodyPr>
                  <a:lstStyle/>
                  <a:p>
                    <a:pPr>
                      <a:defRPr sz="600"/>
                    </a:pPr>
                    <a:fld id="{82587AC8-8231-4B60-863A-28DC41ABF709}" type="VALUE">
                      <a:rPr lang="en-US" sz="600" b="0" i="0" u="none">
                        <a:solidFill>
                          <a:srgbClr val="FFFFFF"/>
                        </a:solidFill>
                        <a:latin typeface="arial"/>
                      </a:rPr>
                      <a:pPr>
                        <a:defRPr sz="600"/>
                      </a:pPr>
                      <a:t>[VALUE]</a:t>
                    </a:fld>
                    <a:r>
                      <a:rPr lang="en-US" sz="6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C-50D3-4A98-81C1-BED6D7994EC1}"/>
                </c:ext>
              </c:extLst>
            </c:dLbl>
            <c:dLbl>
              <c:idx val="4"/>
              <c:tx>
                <c:rich>
                  <a:bodyPr wrap="none">
                    <a:spAutoFit/>
                  </a:bodyPr>
                  <a:lstStyle/>
                  <a:p>
                    <a:pPr>
                      <a:defRPr/>
                    </a:pPr>
                    <a:fld id="{C9506EB9-5C96-4C69-BEAF-4D68B8977138}"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D-50D3-4A98-81C1-BED6D7994EC1}"/>
                </c:ext>
              </c:extLst>
            </c:dLbl>
            <c:dLbl>
              <c:idx val="5"/>
              <c:tx>
                <c:rich>
                  <a:bodyPr wrap="none">
                    <a:spAutoFit/>
                  </a:bodyPr>
                  <a:lstStyle/>
                  <a:p>
                    <a:pPr>
                      <a:defRPr/>
                    </a:pPr>
                    <a:fld id="{37FEC710-0E14-42DD-BBA8-DD79ED284805}"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E-50D3-4A98-81C1-BED6D7994EC1}"/>
                </c:ext>
              </c:extLst>
            </c:dLbl>
            <c:dLbl>
              <c:idx val="6"/>
              <c:tx>
                <c:rich>
                  <a:bodyPr wrap="none">
                    <a:spAutoFit/>
                  </a:bodyPr>
                  <a:lstStyle/>
                  <a:p>
                    <a:pPr>
                      <a:defRPr/>
                    </a:pPr>
                    <a:fld id="{378E2097-A951-4F9E-992A-459ACEFA9969}"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F-50D3-4A98-81C1-BED6D7994EC1}"/>
                </c:ext>
              </c:extLst>
            </c:dLbl>
            <c:dLbl>
              <c:idx val="7"/>
              <c:tx>
                <c:rich>
                  <a:bodyPr wrap="none">
                    <a:spAutoFit/>
                  </a:bodyPr>
                  <a:lstStyle/>
                  <a:p>
                    <a:pPr>
                      <a:defRPr/>
                    </a:pPr>
                    <a:fld id="{3FD22648-C13F-48E3-A51F-89146E8768D7}"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0-50D3-4A98-81C1-BED6D7994E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Sheet1!$A$2:$A$9</c:f>
              <c:strCache>
                <c:ptCount val="8"/>
                <c:pt idx="0">
                  <c:v>West Midlands</c:v>
                </c:pt>
                <c:pt idx="1">
                  <c:v>Yorkshire and The Humber</c:v>
                </c:pt>
                <c:pt idx="2">
                  <c:v>South West</c:v>
                </c:pt>
                <c:pt idx="3">
                  <c:v>South East</c:v>
                </c:pt>
                <c:pt idx="4">
                  <c:v>North West</c:v>
                </c:pt>
                <c:pt idx="5">
                  <c:v>London</c:v>
                </c:pt>
                <c:pt idx="6">
                  <c:v>East of England</c:v>
                </c:pt>
                <c:pt idx="7">
                  <c:v>East Midlands</c:v>
                </c:pt>
              </c:strCache>
            </c:strRef>
          </c:cat>
          <c:val>
            <c:numRef>
              <c:f>Sheet1!$C$2:$C$9</c:f>
              <c:numCache>
                <c:formatCode>0</c:formatCode>
                <c:ptCount val="8"/>
                <c:pt idx="0">
                  <c:v>100</c:v>
                </c:pt>
                <c:pt idx="1">
                  <c:v>87</c:v>
                </c:pt>
                <c:pt idx="2">
                  <c:v>61</c:v>
                </c:pt>
                <c:pt idx="3">
                  <c:v>30</c:v>
                </c:pt>
                <c:pt idx="4">
                  <c:v>63</c:v>
                </c:pt>
                <c:pt idx="5">
                  <c:v>100</c:v>
                </c:pt>
                <c:pt idx="6">
                  <c:v>49</c:v>
                </c:pt>
                <c:pt idx="7">
                  <c:v>63</c:v>
                </c:pt>
              </c:numCache>
            </c:numRef>
          </c:val>
          <c:extLst>
            <c:ext xmlns:c16="http://schemas.microsoft.com/office/drawing/2014/chart" uri="{C3380CC4-5D6E-409C-BE32-E72D297353CC}">
              <c16:uniqueId val="{00000011-50D3-4A98-81C1-BED6D7994EC1}"/>
            </c:ext>
          </c:extLst>
        </c:ser>
        <c:ser>
          <c:idx val="2"/>
          <c:order val="2"/>
          <c:tx>
            <c:strRef>
              <c:f>Sheet1!$D$1</c:f>
              <c:strCache>
                <c:ptCount val="1"/>
                <c:pt idx="0">
                  <c:v>Fairly &amp; with Respect</c:v>
                </c:pt>
              </c:strCache>
            </c:strRef>
          </c:tx>
          <c:spPr>
            <a:solidFill>
              <a:srgbClr val="91BFE7"/>
            </a:solidFill>
            <a:ln w="9525" cmpd="sng">
              <a:solidFill>
                <a:srgbClr val="FFFFFF"/>
              </a:solidFill>
              <a:prstDash val="solid"/>
            </a:ln>
            <a:effectLst>
              <a:outerShdw blurRad="50800" dist="38100" dir="2700000" algn="tl">
                <a:prstClr val="black">
                  <a:alpha val="20000"/>
                </a:prstClr>
              </a:outerShdw>
            </a:effectLst>
          </c:spPr>
          <c:invertIfNegative val="0"/>
          <c:dLbls>
            <c:dLbl>
              <c:idx val="0"/>
              <c:tx>
                <c:rich>
                  <a:bodyPr wrap="none">
                    <a:spAutoFit/>
                  </a:bodyPr>
                  <a:lstStyle/>
                  <a:p>
                    <a:pPr>
                      <a:defRPr/>
                    </a:pPr>
                    <a:fld id="{81B85813-93CE-4CED-95B4-A7A4F5905C1E}"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2-50D3-4A98-81C1-BED6D7994EC1}"/>
                </c:ext>
              </c:extLst>
            </c:dLbl>
            <c:dLbl>
              <c:idx val="1"/>
              <c:tx>
                <c:rich>
                  <a:bodyPr wrap="none">
                    <a:spAutoFit/>
                  </a:bodyPr>
                  <a:lstStyle/>
                  <a:p>
                    <a:pPr>
                      <a:defRPr/>
                    </a:pPr>
                    <a:fld id="{80FF2DB2-BAD1-495A-B248-697B939863C7}"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3-50D3-4A98-81C1-BED6D7994EC1}"/>
                </c:ext>
              </c:extLst>
            </c:dLbl>
            <c:dLbl>
              <c:idx val="2"/>
              <c:tx>
                <c:rich>
                  <a:bodyPr wrap="none">
                    <a:spAutoFit/>
                  </a:bodyPr>
                  <a:lstStyle/>
                  <a:p>
                    <a:pPr>
                      <a:defRPr/>
                    </a:pPr>
                    <a:fld id="{4F5206AB-E2F7-456D-807D-1AACB737AC62}"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4-50D3-4A98-81C1-BED6D7994EC1}"/>
                </c:ext>
              </c:extLst>
            </c:dLbl>
            <c:dLbl>
              <c:idx val="3"/>
              <c:tx>
                <c:rich>
                  <a:bodyPr wrap="none">
                    <a:spAutoFit/>
                  </a:bodyPr>
                  <a:lstStyle/>
                  <a:p>
                    <a:pPr>
                      <a:defRPr sz="600"/>
                    </a:pPr>
                    <a:fld id="{97718379-682D-4BE6-BF53-3D87AB8C1449}" type="VALUE">
                      <a:rPr lang="en-US" sz="600" b="0" i="0" u="none">
                        <a:solidFill>
                          <a:srgbClr val="FFFFFF"/>
                        </a:solidFill>
                        <a:latin typeface="arial"/>
                      </a:rPr>
                      <a:pPr>
                        <a:defRPr sz="600"/>
                      </a:pPr>
                      <a:t>[VALUE]</a:t>
                    </a:fld>
                    <a:r>
                      <a:rPr lang="en-US" sz="6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5-50D3-4A98-81C1-BED6D7994EC1}"/>
                </c:ext>
              </c:extLst>
            </c:dLbl>
            <c:dLbl>
              <c:idx val="4"/>
              <c:tx>
                <c:rich>
                  <a:bodyPr wrap="none">
                    <a:spAutoFit/>
                  </a:bodyPr>
                  <a:lstStyle/>
                  <a:p>
                    <a:pPr>
                      <a:defRPr/>
                    </a:pPr>
                    <a:fld id="{5D2F6978-BF8A-4452-B8DA-275E560C7873}"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6-50D3-4A98-81C1-BED6D7994EC1}"/>
                </c:ext>
              </c:extLst>
            </c:dLbl>
            <c:dLbl>
              <c:idx val="5"/>
              <c:tx>
                <c:rich>
                  <a:bodyPr wrap="none">
                    <a:spAutoFit/>
                  </a:bodyPr>
                  <a:lstStyle/>
                  <a:p>
                    <a:pPr>
                      <a:defRPr/>
                    </a:pPr>
                    <a:fld id="{D1EE365C-1722-4098-9E8B-90654EA69056}"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7-50D3-4A98-81C1-BED6D7994EC1}"/>
                </c:ext>
              </c:extLst>
            </c:dLbl>
            <c:dLbl>
              <c:idx val="6"/>
              <c:tx>
                <c:rich>
                  <a:bodyPr wrap="none">
                    <a:spAutoFit/>
                  </a:bodyPr>
                  <a:lstStyle/>
                  <a:p>
                    <a:pPr>
                      <a:defRPr/>
                    </a:pPr>
                    <a:fld id="{CDDDF3A5-6BFF-4A4B-87B6-E41BE3A27FB7}"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8-50D3-4A98-81C1-BED6D7994EC1}"/>
                </c:ext>
              </c:extLst>
            </c:dLbl>
            <c:dLbl>
              <c:idx val="7"/>
              <c:tx>
                <c:rich>
                  <a:bodyPr wrap="none">
                    <a:spAutoFit/>
                  </a:bodyPr>
                  <a:lstStyle/>
                  <a:p>
                    <a:pPr>
                      <a:defRPr/>
                    </a:pPr>
                    <a:fld id="{300A2E3E-EBB0-4260-8A51-33C0DC7EF71C}"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9-50D3-4A98-81C1-BED6D7994E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Sheet1!$A$2:$A$9</c:f>
              <c:strCache>
                <c:ptCount val="8"/>
                <c:pt idx="0">
                  <c:v>West Midlands</c:v>
                </c:pt>
                <c:pt idx="1">
                  <c:v>Yorkshire and The Humber</c:v>
                </c:pt>
                <c:pt idx="2">
                  <c:v>South West</c:v>
                </c:pt>
                <c:pt idx="3">
                  <c:v>South East</c:v>
                </c:pt>
                <c:pt idx="4">
                  <c:v>North West</c:v>
                </c:pt>
                <c:pt idx="5">
                  <c:v>London</c:v>
                </c:pt>
                <c:pt idx="6">
                  <c:v>East of England</c:v>
                </c:pt>
                <c:pt idx="7">
                  <c:v>East Midlands</c:v>
                </c:pt>
              </c:strCache>
            </c:strRef>
          </c:cat>
          <c:val>
            <c:numRef>
              <c:f>Sheet1!$D$2:$D$9</c:f>
              <c:numCache>
                <c:formatCode>0</c:formatCode>
                <c:ptCount val="8"/>
                <c:pt idx="0">
                  <c:v>100</c:v>
                </c:pt>
                <c:pt idx="1">
                  <c:v>83</c:v>
                </c:pt>
                <c:pt idx="2">
                  <c:v>89</c:v>
                </c:pt>
                <c:pt idx="3">
                  <c:v>34</c:v>
                </c:pt>
                <c:pt idx="4">
                  <c:v>78</c:v>
                </c:pt>
                <c:pt idx="5">
                  <c:v>100</c:v>
                </c:pt>
                <c:pt idx="6">
                  <c:v>73</c:v>
                </c:pt>
                <c:pt idx="7">
                  <c:v>71</c:v>
                </c:pt>
              </c:numCache>
            </c:numRef>
          </c:val>
          <c:extLst>
            <c:ext xmlns:c16="http://schemas.microsoft.com/office/drawing/2014/chart" uri="{C3380CC4-5D6E-409C-BE32-E72D297353CC}">
              <c16:uniqueId val="{0000001A-50D3-4A98-81C1-BED6D7994EC1}"/>
            </c:ext>
          </c:extLst>
        </c:ser>
        <c:dLbls>
          <c:showLegendKey val="0"/>
          <c:showVal val="0"/>
          <c:showCatName val="0"/>
          <c:showSerName val="0"/>
          <c:showPercent val="0"/>
          <c:showBubbleSize val="0"/>
        </c:dLbls>
        <c:gapWidth val="0"/>
        <c:overlap val="100"/>
        <c:axId val="580511898"/>
        <c:axId val="222052121"/>
      </c:barChart>
      <c:catAx>
        <c:axId val="580511898"/>
        <c:scaling>
          <c:orientation val="minMax"/>
        </c:scaling>
        <c:delete val="0"/>
        <c:axPos val="l"/>
        <c:numFmt formatCode="General" sourceLinked="1"/>
        <c:majorTickMark val="none"/>
        <c:minorTickMark val="none"/>
        <c:tickLblPos val="low"/>
        <c:spPr>
          <a:ln w="9525" cap="sq">
            <a:solidFill>
              <a:srgbClr val="C0D0E0"/>
            </a:solidFill>
            <a:prstDash val="solid"/>
            <a:miter/>
          </a:ln>
        </c:spPr>
        <c:txPr>
          <a:bodyPr rot="0"/>
          <a:lstStyle/>
          <a:p>
            <a:pPr>
              <a:defRPr sz="788" b="0" i="0" u="none" smtId="4294967295">
                <a:solidFill>
                  <a:srgbClr val="141B4D"/>
                </a:solidFill>
                <a:latin typeface="arial"/>
              </a:defRPr>
            </a:pPr>
            <a:endParaRPr lang="en-US"/>
          </a:p>
        </c:txPr>
        <c:crossAx val="222052121"/>
        <c:crosses val="autoZero"/>
        <c:auto val="0"/>
        <c:lblAlgn val="ctr"/>
        <c:lblOffset val="100"/>
        <c:noMultiLvlLbl val="0"/>
      </c:catAx>
      <c:valAx>
        <c:axId val="222052121"/>
        <c:scaling>
          <c:orientation val="minMax"/>
        </c:scaling>
        <c:delete val="0"/>
        <c:axPos val="b"/>
        <c:numFmt formatCode="General" sourceLinked="0"/>
        <c:majorTickMark val="none"/>
        <c:minorTickMark val="none"/>
        <c:tickLblPos val="low"/>
        <c:spPr>
          <a:ln w="9525" cap="sq">
            <a:solidFill>
              <a:srgbClr val="FFFFFF">
                <a:alpha val="0"/>
              </a:srgbClr>
            </a:solidFill>
            <a:prstDash val="solid"/>
            <a:miter/>
          </a:ln>
        </c:spPr>
        <c:txPr>
          <a:bodyPr rot="0"/>
          <a:lstStyle/>
          <a:p>
            <a:pPr>
              <a:defRPr sz="788" b="0" i="0" u="none" smtId="4294967295">
                <a:solidFill>
                  <a:srgbClr val="FFFFFF">
                    <a:alpha val="0"/>
                  </a:srgbClr>
                </a:solidFill>
                <a:latin typeface="arial"/>
              </a:defRPr>
            </a:pPr>
            <a:endParaRPr lang="en-US"/>
          </a:p>
        </c:txPr>
        <c:crossAx val="580511898"/>
        <c:crosses val="autoZero"/>
        <c:crossBetween val="between"/>
      </c:valAx>
      <c:spPr>
        <a:solidFill>
          <a:srgbClr val="FFFFFF">
            <a:alpha val="0"/>
          </a:srgbClr>
        </a:solidFill>
      </c:spPr>
    </c:plotArea>
    <c:legend>
      <c:legendPos val="t"/>
      <c:overlay val="0"/>
      <c:txPr>
        <a:bodyPr/>
        <a:lstStyle/>
        <a:p>
          <a:pPr>
            <a:defRPr sz="788" b="0" i="0" u="none" smtId="4294967295">
              <a:solidFill>
                <a:srgbClr val="141B4D"/>
              </a:solidFill>
              <a:latin typeface="arial"/>
            </a:defRPr>
          </a:pPr>
          <a:endParaRPr lang="en-US"/>
        </a:p>
      </c:txPr>
    </c:legend>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Listens &amp; Acts</c:v>
                </c:pt>
              </c:strCache>
            </c:strRef>
          </c:tx>
          <c:spPr>
            <a:ln w="19050" cap="sq">
              <a:solidFill>
                <a:srgbClr val="141B4D"/>
              </a:solidFill>
              <a:prstDash val="solid"/>
              <a:miter/>
            </a:ln>
            <a:effectLst>
              <a:outerShdw blurRad="50800" dist="38100" dir="2700000" algn="tl">
                <a:prstClr val="black">
                  <a:alpha val="20000"/>
                </a:prstClr>
              </a:outerShdw>
            </a:effectLst>
          </c:spPr>
          <c:marker>
            <c:symbol val="circle"/>
            <c:size val="6"/>
            <c:spPr>
              <a:solidFill>
                <a:srgbClr val="141B4D"/>
              </a:solidFill>
              <a:ln>
                <a:solidFill>
                  <a:srgbClr val="141B4D"/>
                </a:solidFill>
              </a:ln>
            </c:spPr>
          </c:marker>
          <c:dLbls>
            <c:dLbl>
              <c:idx val="0"/>
              <c:layout>
                <c:manualLayout>
                  <c:x val="-0.14221230191414358"/>
                  <c:y val="-1.8735862562634216E-2"/>
                </c:manualLayout>
              </c:layout>
              <c:tx>
                <c:rich>
                  <a:bodyPr wrap="none">
                    <a:spAutoFit/>
                  </a:bodyPr>
                  <a:lstStyle/>
                  <a:p>
                    <a:pPr>
                      <a:defRPr/>
                    </a:pPr>
                    <a:fld id="{8467B220-2475-44D4-A9FF-95E9471D7F12}"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1DCF-4F69-850E-84188920B05C}"/>
                </c:ext>
              </c:extLst>
            </c:dLbl>
            <c:dLbl>
              <c:idx val="1"/>
              <c:layout>
                <c:manualLayout>
                  <c:x val="-2.5057490198662404E-2"/>
                  <c:y val="3.5809591982820327E-2"/>
                </c:manualLayout>
              </c:layout>
              <c:tx>
                <c:rich>
                  <a:bodyPr wrap="none">
                    <a:spAutoFit/>
                  </a:bodyPr>
                  <a:lstStyle/>
                  <a:p>
                    <a:pPr>
                      <a:defRPr/>
                    </a:pPr>
                    <a:fld id="{08D62FB9-77BA-407D-8F4D-42F4650F70F6}"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1DCF-4F69-850E-84188920B05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2024/25</c:v>
                </c:pt>
                <c:pt idx="1">
                  <c:v>2025/26</c:v>
                </c:pt>
              </c:strCache>
            </c:strRef>
          </c:cat>
          <c:val>
            <c:numRef>
              <c:f>Sheet1!$B$2:$B$3</c:f>
              <c:numCache>
                <c:formatCode>0</c:formatCode>
                <c:ptCount val="2"/>
                <c:pt idx="0">
                  <c:v>84</c:v>
                </c:pt>
                <c:pt idx="1">
                  <c:v>67</c:v>
                </c:pt>
              </c:numCache>
            </c:numRef>
          </c:val>
          <c:smooth val="0"/>
          <c:extLst>
            <c:ext xmlns:c16="http://schemas.microsoft.com/office/drawing/2014/chart" uri="{C3380CC4-5D6E-409C-BE32-E72D297353CC}">
              <c16:uniqueId val="{00000002-1DCF-4F69-850E-84188920B05C}"/>
            </c:ext>
          </c:extLst>
        </c:ser>
        <c:ser>
          <c:idx val="1"/>
          <c:order val="1"/>
          <c:tx>
            <c:strRef>
              <c:f>Sheet1!$C$1</c:f>
              <c:strCache>
                <c:ptCount val="1"/>
                <c:pt idx="0">
                  <c:v>Kept Informed</c:v>
                </c:pt>
              </c:strCache>
            </c:strRef>
          </c:tx>
          <c:spPr>
            <a:ln w="19050" cap="sq">
              <a:solidFill>
                <a:srgbClr val="0059A6"/>
              </a:solidFill>
              <a:prstDash val="solid"/>
              <a:miter/>
            </a:ln>
            <a:effectLst>
              <a:outerShdw blurRad="50800" dist="38100" dir="2700000" algn="tl">
                <a:prstClr val="black">
                  <a:alpha val="20000"/>
                </a:prstClr>
              </a:outerShdw>
            </a:effectLst>
          </c:spPr>
          <c:marker>
            <c:symbol val="circle"/>
            <c:size val="6"/>
            <c:spPr>
              <a:solidFill>
                <a:srgbClr val="0059A6"/>
              </a:solidFill>
              <a:ln>
                <a:solidFill>
                  <a:srgbClr val="0059A6"/>
                </a:solidFill>
              </a:ln>
            </c:spPr>
          </c:marker>
          <c:dLbls>
            <c:dLbl>
              <c:idx val="0"/>
              <c:layout>
                <c:manualLayout>
                  <c:x val="-0.14221230191414358"/>
                  <c:y val="2.3688379861608207E-2"/>
                </c:manualLayout>
              </c:layout>
              <c:tx>
                <c:rich>
                  <a:bodyPr wrap="none">
                    <a:spAutoFit/>
                  </a:bodyPr>
                  <a:lstStyle/>
                  <a:p>
                    <a:pPr>
                      <a:defRPr/>
                    </a:pPr>
                    <a:fld id="{CFE1DC0F-D16D-475C-B8D8-EBCE695C2112}"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1DCF-4F69-850E-84188920B05C}"/>
                </c:ext>
              </c:extLst>
            </c:dLbl>
            <c:dLbl>
              <c:idx val="1"/>
              <c:layout>
                <c:manualLayout>
                  <c:x val="-2.5057490198662404E-2"/>
                  <c:y val="-3.0857074683846339E-2"/>
                </c:manualLayout>
              </c:layout>
              <c:tx>
                <c:rich>
                  <a:bodyPr wrap="none">
                    <a:spAutoFit/>
                  </a:bodyPr>
                  <a:lstStyle/>
                  <a:p>
                    <a:pPr>
                      <a:defRPr/>
                    </a:pPr>
                    <a:fld id="{9C9BDDF0-03BB-4340-A5BD-6685EA59C9E3}"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4-1DCF-4F69-850E-84188920B05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2024/25</c:v>
                </c:pt>
                <c:pt idx="1">
                  <c:v>2025/26</c:v>
                </c:pt>
              </c:strCache>
            </c:strRef>
          </c:cat>
          <c:val>
            <c:numRef>
              <c:f>Sheet1!$C$2:$C$3</c:f>
              <c:numCache>
                <c:formatCode>0</c:formatCode>
                <c:ptCount val="2"/>
                <c:pt idx="0">
                  <c:v>81</c:v>
                </c:pt>
                <c:pt idx="1">
                  <c:v>68</c:v>
                </c:pt>
              </c:numCache>
            </c:numRef>
          </c:val>
          <c:smooth val="0"/>
          <c:extLst>
            <c:ext xmlns:c16="http://schemas.microsoft.com/office/drawing/2014/chart" uri="{C3380CC4-5D6E-409C-BE32-E72D297353CC}">
              <c16:uniqueId val="{00000005-1DCF-4F69-850E-84188920B05C}"/>
            </c:ext>
          </c:extLst>
        </c:ser>
        <c:ser>
          <c:idx val="2"/>
          <c:order val="2"/>
          <c:tx>
            <c:strRef>
              <c:f>Sheet1!$D$1</c:f>
              <c:strCache>
                <c:ptCount val="1"/>
                <c:pt idx="0">
                  <c:v>Fairly &amp; with Respect</c:v>
                </c:pt>
              </c:strCache>
            </c:strRef>
          </c:tx>
          <c:spPr>
            <a:ln w="19050" cap="sq">
              <a:solidFill>
                <a:srgbClr val="91BFE7"/>
              </a:solidFill>
              <a:prstDash val="solid"/>
              <a:miter/>
            </a:ln>
            <a:effectLst>
              <a:outerShdw blurRad="50800" dist="38100" dir="2700000" algn="tl">
                <a:prstClr val="black">
                  <a:alpha val="20000"/>
                </a:prstClr>
              </a:outerShdw>
            </a:effectLst>
          </c:spPr>
          <c:marker>
            <c:symbol val="circle"/>
            <c:size val="6"/>
            <c:spPr>
              <a:solidFill>
                <a:srgbClr val="91BFE7"/>
              </a:solidFill>
              <a:ln>
                <a:solidFill>
                  <a:srgbClr val="91BFE7"/>
                </a:solidFill>
              </a:ln>
            </c:spPr>
          </c:marker>
          <c:dLbls>
            <c:dLbl>
              <c:idx val="0"/>
              <c:tx>
                <c:rich>
                  <a:bodyPr wrap="none">
                    <a:spAutoFit/>
                  </a:bodyPr>
                  <a:lstStyle/>
                  <a:p>
                    <a:pPr>
                      <a:defRPr/>
                    </a:pPr>
                    <a:fld id="{7F1B2E96-C1D5-40B1-9EDE-7FE7FAB4A747}"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6-1DCF-4F69-850E-84188920B05C}"/>
                </c:ext>
              </c:extLst>
            </c:dLbl>
            <c:dLbl>
              <c:idx val="1"/>
              <c:tx>
                <c:rich>
                  <a:bodyPr wrap="none">
                    <a:spAutoFit/>
                  </a:bodyPr>
                  <a:lstStyle/>
                  <a:p>
                    <a:pPr>
                      <a:defRPr/>
                    </a:pPr>
                    <a:fld id="{CDFA9E30-7DAC-4698-B94E-759BB27E6B28}"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1DCF-4F69-850E-84188920B05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2024/25</c:v>
                </c:pt>
                <c:pt idx="1">
                  <c:v>2025/26</c:v>
                </c:pt>
              </c:strCache>
            </c:strRef>
          </c:cat>
          <c:val>
            <c:numRef>
              <c:f>Sheet1!$D$2:$D$3</c:f>
              <c:numCache>
                <c:formatCode>0</c:formatCode>
                <c:ptCount val="2"/>
                <c:pt idx="0">
                  <c:v>90</c:v>
                </c:pt>
                <c:pt idx="1">
                  <c:v>79</c:v>
                </c:pt>
              </c:numCache>
            </c:numRef>
          </c:val>
          <c:smooth val="0"/>
          <c:extLst>
            <c:ext xmlns:c16="http://schemas.microsoft.com/office/drawing/2014/chart" uri="{C3380CC4-5D6E-409C-BE32-E72D297353CC}">
              <c16:uniqueId val="{00000008-1DCF-4F69-850E-84188920B05C}"/>
            </c:ext>
          </c:extLst>
        </c:ser>
        <c:dLbls>
          <c:showLegendKey val="0"/>
          <c:showVal val="0"/>
          <c:showCatName val="0"/>
          <c:showSerName val="0"/>
          <c:showPercent val="0"/>
          <c:showBubbleSize val="0"/>
        </c:dLbls>
        <c:marker val="1"/>
        <c:smooth val="0"/>
        <c:axId val="2077364062"/>
        <c:axId val="2018043686"/>
      </c:lineChart>
      <c:catAx>
        <c:axId val="2077364062"/>
        <c:scaling>
          <c:orientation val="minMax"/>
        </c:scaling>
        <c:delete val="0"/>
        <c:axPos val="b"/>
        <c:numFmt formatCode="General" sourceLinked="1"/>
        <c:majorTickMark val="none"/>
        <c:minorTickMark val="none"/>
        <c:tickLblPos val="low"/>
        <c:spPr>
          <a:ln w="9525" cap="sq">
            <a:solidFill>
              <a:srgbClr val="B6ACAC"/>
            </a:solidFill>
            <a:prstDash val="solid"/>
            <a:miter/>
          </a:ln>
        </c:spPr>
        <c:txPr>
          <a:bodyPr rot="0"/>
          <a:lstStyle/>
          <a:p>
            <a:pPr>
              <a:defRPr sz="788" b="0" i="0" u="none" smtId="4294967295">
                <a:solidFill>
                  <a:srgbClr val="16365D"/>
                </a:solidFill>
                <a:latin typeface="arial"/>
              </a:defRPr>
            </a:pPr>
            <a:endParaRPr lang="en-US"/>
          </a:p>
        </c:txPr>
        <c:crossAx val="2018043686"/>
        <c:crosses val="autoZero"/>
        <c:auto val="0"/>
        <c:lblAlgn val="ctr"/>
        <c:lblOffset val="100"/>
        <c:noMultiLvlLbl val="0"/>
      </c:catAx>
      <c:valAx>
        <c:axId val="2018043686"/>
        <c:scaling>
          <c:orientation val="minMax"/>
          <c:min val="50"/>
        </c:scaling>
        <c:delete val="0"/>
        <c:axPos val="l"/>
        <c:majorGridlines>
          <c:spPr>
            <a:ln w="9525" cap="sq">
              <a:solidFill>
                <a:srgbClr val="D8D8D8"/>
              </a:solidFill>
              <a:prstDash val="sysDot"/>
              <a:miter/>
            </a:ln>
          </c:spPr>
        </c:majorGridlines>
        <c:numFmt formatCode="General\%" sourceLinked="0"/>
        <c:majorTickMark val="none"/>
        <c:minorTickMark val="none"/>
        <c:tickLblPos val="low"/>
        <c:spPr>
          <a:ln w="9525" cap="sq">
            <a:solidFill>
              <a:srgbClr val="FFFFFF">
                <a:alpha val="0"/>
              </a:srgbClr>
            </a:solidFill>
            <a:prstDash val="solid"/>
            <a:miter/>
          </a:ln>
        </c:spPr>
        <c:txPr>
          <a:bodyPr rot="0"/>
          <a:lstStyle/>
          <a:p>
            <a:pPr>
              <a:defRPr sz="788" b="0" i="0" u="none" smtId="4294967295">
                <a:solidFill>
                  <a:srgbClr val="16365D"/>
                </a:solidFill>
                <a:latin typeface="arial"/>
              </a:defRPr>
            </a:pPr>
            <a:endParaRPr lang="en-US"/>
          </a:p>
        </c:txPr>
        <c:crossAx val="2077364062"/>
        <c:crosses val="autoZero"/>
        <c:crossBetween val="between"/>
        <c:majorUnit val="10"/>
      </c:valAx>
      <c:spPr>
        <a:solidFill>
          <a:srgbClr val="FFFFFF">
            <a:alpha val="0"/>
          </a:srgbClr>
        </a:solidFill>
      </c:spPr>
    </c:plotArea>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Sheet1!$B$1</c:f>
              <c:strCache>
                <c:ptCount val="1"/>
                <c:pt idx="0">
                  <c:v>Doughnut</c:v>
                </c:pt>
              </c:strCache>
            </c:strRef>
          </c:tx>
          <c:spPr>
            <a:ln w="19050" cmpd="sng">
              <a:solidFill>
                <a:srgbClr val="FFFFFF"/>
              </a:solidFill>
              <a:prstDash val="solid"/>
            </a:ln>
            <a:effectLst>
              <a:outerShdw blurRad="50800" dist="38100" dir="2700000" algn="tl">
                <a:prstClr val="black">
                  <a:alpha val="20000"/>
                </a:prstClr>
              </a:outerShdw>
            </a:effectLst>
          </c:spPr>
          <c:dPt>
            <c:idx val="0"/>
            <c:bubble3D val="0"/>
            <c:spPr>
              <a:solidFill>
                <a:srgbClr val="8064A9"/>
              </a:solidFill>
              <a:ln w="19050" cmpd="sng">
                <a:solidFill>
                  <a:srgbClr val="FFFFFF"/>
                </a:solidFill>
                <a:prstDash val="solid"/>
              </a:ln>
              <a:effectLst>
                <a:outerShdw blurRad="50800" dist="38100" dir="2700000" algn="tl">
                  <a:prstClr val="black">
                    <a:alpha val="20000"/>
                  </a:prstClr>
                </a:outerShdw>
              </a:effectLst>
            </c:spPr>
            <c:extLst>
              <c:ext xmlns:c16="http://schemas.microsoft.com/office/drawing/2014/chart" uri="{C3380CC4-5D6E-409C-BE32-E72D297353CC}">
                <c16:uniqueId val="{00000001-9F4E-4DE8-A6A2-D39C87217EA1}"/>
              </c:ext>
            </c:extLst>
          </c:dPt>
          <c:dPt>
            <c:idx val="1"/>
            <c:bubble3D val="0"/>
            <c:spPr>
              <a:solidFill>
                <a:srgbClr val="524B4B"/>
              </a:solidFill>
              <a:ln w="19050" cmpd="sng">
                <a:solidFill>
                  <a:srgbClr val="FFFFFF"/>
                </a:solidFill>
                <a:prstDash val="solid"/>
              </a:ln>
              <a:effectLst>
                <a:outerShdw blurRad="50800" dist="38100" dir="2700000" algn="tl">
                  <a:prstClr val="black">
                    <a:alpha val="20000"/>
                  </a:prstClr>
                </a:outerShdw>
              </a:effectLst>
            </c:spPr>
            <c:extLst>
              <c:ext xmlns:c16="http://schemas.microsoft.com/office/drawing/2014/chart" uri="{C3380CC4-5D6E-409C-BE32-E72D297353CC}">
                <c16:uniqueId val="{00000003-9F4E-4DE8-A6A2-D39C87217EA1}"/>
              </c:ext>
            </c:extLst>
          </c:dPt>
          <c:dLbls>
            <c:dLbl>
              <c:idx val="0"/>
              <c:tx>
                <c:rich>
                  <a:bodyPr wrap="none">
                    <a:spAutoFit/>
                  </a:bodyPr>
                  <a:lstStyle/>
                  <a:p>
                    <a:pPr>
                      <a:defRPr/>
                    </a:pPr>
                    <a:fld id="{B09863E0-6C01-42FA-9946-9C30B9F43906}"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9F4E-4DE8-A6A2-D39C87217EA1}"/>
                </c:ext>
              </c:extLst>
            </c:dLbl>
            <c:dLbl>
              <c:idx val="1"/>
              <c:tx>
                <c:rich>
                  <a:bodyPr wrap="none">
                    <a:spAutoFit/>
                  </a:bodyPr>
                  <a:lstStyle/>
                  <a:p>
                    <a:pPr>
                      <a:defRPr/>
                    </a:pPr>
                    <a:fld id="{5C4FB60B-5318-4D14-8BCE-4EB40681E0C0}"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9F4E-4DE8-A6A2-D39C87217EA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36</c:v>
                </c:pt>
                <c:pt idx="1">
                  <c:v>64</c:v>
                </c:pt>
              </c:numCache>
            </c:numRef>
          </c:val>
          <c:extLst>
            <c:ext xmlns:c16="http://schemas.microsoft.com/office/drawing/2014/chart" uri="{C3380CC4-5D6E-409C-BE32-E72D297353CC}">
              <c16:uniqueId val="{00000004-9F4E-4DE8-A6A2-D39C87217EA1}"/>
            </c:ext>
          </c:extLst>
        </c:ser>
        <c:dLbls>
          <c:showLegendKey val="0"/>
          <c:showVal val="0"/>
          <c:showCatName val="0"/>
          <c:showSerName val="0"/>
          <c:showPercent val="0"/>
          <c:showBubbleSize val="0"/>
          <c:showLeaderLines val="1"/>
        </c:dLbls>
        <c:firstSliceAng val="0"/>
        <c:holeSize val="50"/>
      </c:doughnutChart>
      <c:spPr>
        <a:solidFill>
          <a:srgbClr val="FFFFFF">
            <a:alpha val="0"/>
          </a:srgbClr>
        </a:solidFill>
      </c:spPr>
    </c:plotArea>
    <c:legend>
      <c:legendPos val="b"/>
      <c:overlay val="0"/>
      <c:txPr>
        <a:bodyPr/>
        <a:lstStyle/>
        <a:p>
          <a:pPr>
            <a:defRPr sz="788" b="0" i="0" u="none" smtId="4294967295">
              <a:solidFill>
                <a:srgbClr val="012060"/>
              </a:solidFill>
              <a:latin typeface="arial"/>
            </a:defRPr>
          </a:pPr>
          <a:endParaRPr lang="en-US"/>
        </a:p>
      </c:txPr>
    </c:legend>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Column02</c:v>
                </c:pt>
              </c:strCache>
            </c:strRef>
          </c:tx>
          <c:spPr>
            <a:ln w="9525" cmpd="sng">
              <a:solidFill>
                <a:srgbClr val="FFFFFF">
                  <a:alpha val="0"/>
                </a:srgbClr>
              </a:solidFill>
              <a:prstDash val="solid"/>
            </a:ln>
            <a:effectLst>
              <a:outerShdw blurRad="50800" dist="38100" dir="2700000" algn="tl">
                <a:prstClr val="black">
                  <a:alpha val="20000"/>
                </a:prstClr>
              </a:outerShdw>
            </a:effectLst>
          </c:spPr>
          <c:invertIfNegative val="0"/>
          <c:dPt>
            <c:idx val="0"/>
            <c:invertIfNegative val="0"/>
            <c:bubble3D val="0"/>
            <c:spPr>
              <a:solidFill>
                <a:srgbClr val="8064A9"/>
              </a:solidFill>
              <a:ln>
                <a:solidFill>
                  <a:srgbClr val="8064A9"/>
                </a:solidFill>
              </a:ln>
            </c:spPr>
            <c:extLst>
              <c:ext xmlns:c16="http://schemas.microsoft.com/office/drawing/2014/chart" uri="{C3380CC4-5D6E-409C-BE32-E72D297353CC}">
                <c16:uniqueId val="{00000001-666B-4FFB-871E-BE837E34D1CD}"/>
              </c:ext>
            </c:extLst>
          </c:dPt>
          <c:dPt>
            <c:idx val="1"/>
            <c:invertIfNegative val="0"/>
            <c:bubble3D val="0"/>
            <c:spPr>
              <a:solidFill>
                <a:srgbClr val="8064A9"/>
              </a:solidFill>
              <a:ln>
                <a:solidFill>
                  <a:srgbClr val="8064A9"/>
                </a:solidFill>
              </a:ln>
            </c:spPr>
            <c:extLst>
              <c:ext xmlns:c16="http://schemas.microsoft.com/office/drawing/2014/chart" uri="{C3380CC4-5D6E-409C-BE32-E72D297353CC}">
                <c16:uniqueId val="{00000003-666B-4FFB-871E-BE837E34D1CD}"/>
              </c:ext>
            </c:extLst>
          </c:dPt>
          <c:dPt>
            <c:idx val="2"/>
            <c:invertIfNegative val="0"/>
            <c:bubble3D val="0"/>
            <c:spPr>
              <a:solidFill>
                <a:srgbClr val="B6ACAC"/>
              </a:solidFill>
              <a:ln>
                <a:solidFill>
                  <a:srgbClr val="B6ACAC"/>
                </a:solidFill>
              </a:ln>
            </c:spPr>
            <c:extLst>
              <c:ext xmlns:c16="http://schemas.microsoft.com/office/drawing/2014/chart" uri="{C3380CC4-5D6E-409C-BE32-E72D297353CC}">
                <c16:uniqueId val="{00000005-666B-4FFB-871E-BE837E34D1CD}"/>
              </c:ext>
            </c:extLst>
          </c:dPt>
          <c:dPt>
            <c:idx val="3"/>
            <c:invertIfNegative val="0"/>
            <c:bubble3D val="0"/>
            <c:spPr>
              <a:solidFill>
                <a:srgbClr val="524B4B"/>
              </a:solidFill>
              <a:ln>
                <a:solidFill>
                  <a:srgbClr val="524B4B"/>
                </a:solidFill>
              </a:ln>
            </c:spPr>
            <c:extLst>
              <c:ext xmlns:c16="http://schemas.microsoft.com/office/drawing/2014/chart" uri="{C3380CC4-5D6E-409C-BE32-E72D297353CC}">
                <c16:uniqueId val="{00000007-666B-4FFB-871E-BE837E34D1CD}"/>
              </c:ext>
            </c:extLst>
          </c:dPt>
          <c:dPt>
            <c:idx val="4"/>
            <c:invertIfNegative val="0"/>
            <c:bubble3D val="0"/>
            <c:spPr>
              <a:solidFill>
                <a:srgbClr val="524B4B"/>
              </a:solidFill>
              <a:ln>
                <a:solidFill>
                  <a:srgbClr val="524B4B"/>
                </a:solidFill>
              </a:ln>
            </c:spPr>
            <c:extLst>
              <c:ext xmlns:c16="http://schemas.microsoft.com/office/drawing/2014/chart" uri="{C3380CC4-5D6E-409C-BE32-E72D297353CC}">
                <c16:uniqueId val="{00000009-666B-4FFB-871E-BE837E34D1CD}"/>
              </c:ext>
            </c:extLst>
          </c:dPt>
          <c:dLbls>
            <c:dLbl>
              <c:idx val="0"/>
              <c:tx>
                <c:rich>
                  <a:bodyPr wrap="none">
                    <a:spAutoFit/>
                  </a:bodyPr>
                  <a:lstStyle/>
                  <a:p>
                    <a:pPr>
                      <a:defRPr/>
                    </a:pPr>
                    <a:fld id="{C0DDC391-319C-4435-B898-45BBAFEF8252}"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666B-4FFB-871E-BE837E34D1CD}"/>
                </c:ext>
              </c:extLst>
            </c:dLbl>
            <c:dLbl>
              <c:idx val="1"/>
              <c:tx>
                <c:rich>
                  <a:bodyPr wrap="none">
                    <a:spAutoFit/>
                  </a:bodyPr>
                  <a:lstStyle/>
                  <a:p>
                    <a:pPr>
                      <a:defRPr/>
                    </a:pPr>
                    <a:fld id="{9BB5A8F3-1004-40BA-9BFE-588EDBB888B0}"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666B-4FFB-871E-BE837E34D1CD}"/>
                </c:ext>
              </c:extLst>
            </c:dLbl>
            <c:dLbl>
              <c:idx val="2"/>
              <c:tx>
                <c:rich>
                  <a:bodyPr wrap="none">
                    <a:spAutoFit/>
                  </a:bodyPr>
                  <a:lstStyle/>
                  <a:p>
                    <a:pPr>
                      <a:defRPr/>
                    </a:pPr>
                    <a:fld id="{B80A3563-45E4-4B5D-8FB0-C8FA9F438239}"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666B-4FFB-871E-BE837E34D1CD}"/>
                </c:ext>
              </c:extLst>
            </c:dLbl>
            <c:dLbl>
              <c:idx val="3"/>
              <c:tx>
                <c:rich>
                  <a:bodyPr wrap="none">
                    <a:spAutoFit/>
                  </a:bodyPr>
                  <a:lstStyle/>
                  <a:p>
                    <a:pPr>
                      <a:defRPr/>
                    </a:pPr>
                    <a:fld id="{F875F251-07E8-4C61-9CFA-D70939256E1B}"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666B-4FFB-871E-BE837E34D1CD}"/>
                </c:ext>
              </c:extLst>
            </c:dLbl>
            <c:dLbl>
              <c:idx val="4"/>
              <c:tx>
                <c:rich>
                  <a:bodyPr wrap="none">
                    <a:spAutoFit/>
                  </a:bodyPr>
                  <a:lstStyle/>
                  <a:p>
                    <a:pPr>
                      <a:defRPr/>
                    </a:pPr>
                    <a:fld id="{7E30D9A2-233D-4B4B-A9E7-07356DF38FA9}"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9-666B-4FFB-871E-BE837E34D1C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Sheet1!$A$2:$A$6</c:f>
              <c:strCache>
                <c:ptCount val="5"/>
                <c:pt idx="0">
                  <c:v>Very satisfied</c:v>
                </c:pt>
                <c:pt idx="1">
                  <c:v>Fairly satisfied</c:v>
                </c:pt>
                <c:pt idx="2">
                  <c:v>Neither</c:v>
                </c:pt>
                <c:pt idx="3">
                  <c:v>Fairly dissatisfied</c:v>
                </c:pt>
                <c:pt idx="4">
                  <c:v>Very dissatisfied</c:v>
                </c:pt>
              </c:strCache>
            </c:strRef>
          </c:cat>
          <c:val>
            <c:numRef>
              <c:f>Sheet1!$B$2:$B$6</c:f>
              <c:numCache>
                <c:formatCode>0</c:formatCode>
                <c:ptCount val="5"/>
                <c:pt idx="0">
                  <c:v>40</c:v>
                </c:pt>
                <c:pt idx="1">
                  <c:v>24</c:v>
                </c:pt>
                <c:pt idx="2">
                  <c:v>9</c:v>
                </c:pt>
                <c:pt idx="3">
                  <c:v>17</c:v>
                </c:pt>
                <c:pt idx="4">
                  <c:v>11</c:v>
                </c:pt>
              </c:numCache>
            </c:numRef>
          </c:val>
          <c:extLst>
            <c:ext xmlns:c16="http://schemas.microsoft.com/office/drawing/2014/chart" uri="{C3380CC4-5D6E-409C-BE32-E72D297353CC}">
              <c16:uniqueId val="{0000000A-666B-4FFB-871E-BE837E34D1CD}"/>
            </c:ext>
          </c:extLst>
        </c:ser>
        <c:dLbls>
          <c:showLegendKey val="0"/>
          <c:showVal val="0"/>
          <c:showCatName val="0"/>
          <c:showSerName val="0"/>
          <c:showPercent val="0"/>
          <c:showBubbleSize val="0"/>
        </c:dLbls>
        <c:gapWidth val="100"/>
        <c:overlap val="-50"/>
        <c:axId val="2074447195"/>
        <c:axId val="992768980"/>
      </c:barChart>
      <c:catAx>
        <c:axId val="2074447195"/>
        <c:scaling>
          <c:orientation val="minMax"/>
        </c:scaling>
        <c:delete val="0"/>
        <c:axPos val="b"/>
        <c:numFmt formatCode="General" sourceLinked="1"/>
        <c:majorTickMark val="none"/>
        <c:minorTickMark val="none"/>
        <c:tickLblPos val="low"/>
        <c:spPr>
          <a:ln w="9525" cap="sq">
            <a:solidFill>
              <a:srgbClr val="C0D0E0"/>
            </a:solidFill>
            <a:prstDash val="solid"/>
            <a:miter/>
          </a:ln>
        </c:spPr>
        <c:txPr>
          <a:bodyPr rot="0"/>
          <a:lstStyle/>
          <a:p>
            <a:pPr>
              <a:defRPr sz="788" b="0" i="0" u="none" smtId="4294967295">
                <a:solidFill>
                  <a:srgbClr val="19224C"/>
                </a:solidFill>
                <a:latin typeface="arial"/>
              </a:defRPr>
            </a:pPr>
            <a:endParaRPr lang="en-US"/>
          </a:p>
        </c:txPr>
        <c:crossAx val="992768980"/>
        <c:crosses val="autoZero"/>
        <c:auto val="0"/>
        <c:lblAlgn val="ctr"/>
        <c:lblOffset val="100"/>
        <c:noMultiLvlLbl val="0"/>
      </c:catAx>
      <c:valAx>
        <c:axId val="992768980"/>
        <c:scaling>
          <c:orientation val="minMax"/>
          <c:max val="100"/>
          <c:min val="0"/>
        </c:scaling>
        <c:delete val="0"/>
        <c:axPos val="l"/>
        <c:numFmt formatCode="General\%" sourceLinked="0"/>
        <c:majorTickMark val="none"/>
        <c:minorTickMark val="none"/>
        <c:tickLblPos val="low"/>
        <c:spPr>
          <a:ln w="0" cap="sq">
            <a:noFill/>
            <a:prstDash val="solid"/>
            <a:miter/>
          </a:ln>
        </c:spPr>
        <c:txPr>
          <a:bodyPr rot="0"/>
          <a:lstStyle/>
          <a:p>
            <a:pPr>
              <a:defRPr sz="788" b="0" i="0" u="none" smtId="4294967295">
                <a:solidFill>
                  <a:srgbClr val="FFFFFF">
                    <a:alpha val="0"/>
                  </a:srgbClr>
                </a:solidFill>
                <a:latin typeface="arial"/>
              </a:defRPr>
            </a:pPr>
            <a:endParaRPr lang="en-US"/>
          </a:p>
        </c:txPr>
        <c:crossAx val="2074447195"/>
        <c:crosses val="autoZero"/>
        <c:crossBetween val="between"/>
        <c:majorUnit val="10"/>
      </c:valAx>
      <c:spPr>
        <a:solidFill>
          <a:srgbClr val="FFFFFF">
            <a:alpha val="0"/>
          </a:srgbClr>
        </a:solidFill>
      </c:spPr>
    </c:plotArea>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Complaints Handling</c:v>
                </c:pt>
              </c:strCache>
            </c:strRef>
          </c:tx>
          <c:spPr>
            <a:solidFill>
              <a:srgbClr val="8064A9"/>
            </a:solidFill>
            <a:ln w="9525" cmpd="sng">
              <a:solidFill>
                <a:srgbClr val="FFFFFF"/>
              </a:solidFill>
              <a:prstDash val="solid"/>
            </a:ln>
            <a:effectLst>
              <a:outerShdw blurRad="50800" dist="38100" dir="2700000" algn="tl">
                <a:prstClr val="black">
                  <a:alpha val="20000"/>
                </a:prstClr>
              </a:outerShdw>
            </a:effectLst>
          </c:spPr>
          <c:invertIfNegative val="0"/>
          <c:dLbls>
            <c:dLbl>
              <c:idx val="0"/>
              <c:tx>
                <c:rich>
                  <a:bodyPr wrap="none">
                    <a:spAutoFit/>
                  </a:bodyPr>
                  <a:lstStyle/>
                  <a:p>
                    <a:pPr>
                      <a:defRPr/>
                    </a:pPr>
                    <a:fld id="{76624DB2-02B5-4911-8C7D-75D65F3ECF16}"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659D-457B-830F-59605B0C7FD1}"/>
                </c:ext>
              </c:extLst>
            </c:dLbl>
            <c:dLbl>
              <c:idx val="1"/>
              <c:tx>
                <c:rich>
                  <a:bodyPr wrap="none">
                    <a:spAutoFit/>
                  </a:bodyPr>
                  <a:lstStyle/>
                  <a:p>
                    <a:pPr>
                      <a:defRPr/>
                    </a:pPr>
                    <a:fld id="{DD8F6CC3-53F8-44AD-821E-B41BAE236423}"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659D-457B-830F-59605B0C7FD1}"/>
                </c:ext>
              </c:extLst>
            </c:dLbl>
            <c:dLbl>
              <c:idx val="2"/>
              <c:tx>
                <c:rich>
                  <a:bodyPr wrap="none">
                    <a:spAutoFit/>
                  </a:bodyPr>
                  <a:lstStyle/>
                  <a:p>
                    <a:pPr>
                      <a:defRPr/>
                    </a:pPr>
                    <a:fld id="{160DDCB9-E6B1-4478-9CB0-207981C8FE7D}"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659D-457B-830F-59605B0C7FD1}"/>
                </c:ext>
              </c:extLst>
            </c:dLbl>
            <c:dLbl>
              <c:idx val="3"/>
              <c:tx>
                <c:rich>
                  <a:bodyPr wrap="none">
                    <a:spAutoFit/>
                  </a:bodyPr>
                  <a:lstStyle/>
                  <a:p>
                    <a:pPr>
                      <a:defRPr/>
                    </a:pPr>
                    <a:fld id="{21349C6F-8FAC-4E10-B4DD-53C72B6006EA}"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659D-457B-830F-59605B0C7FD1}"/>
                </c:ext>
              </c:extLst>
            </c:dLbl>
            <c:dLbl>
              <c:idx val="4"/>
              <c:tx>
                <c:rich>
                  <a:bodyPr wrap="none">
                    <a:spAutoFit/>
                  </a:bodyPr>
                  <a:lstStyle/>
                  <a:p>
                    <a:pPr>
                      <a:defRPr/>
                    </a:pPr>
                    <a:fld id="{E3AA4A06-12A2-4986-9D26-1E294443AAEB}"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4-659D-457B-830F-59605B0C7FD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Sheet1!$A$2:$A$6</c:f>
              <c:strCache>
                <c:ptCount val="5"/>
                <c:pt idx="0">
                  <c:v>Yorkshire and The Humber (n=9)</c:v>
                </c:pt>
                <c:pt idx="1">
                  <c:v>South West (n=4)</c:v>
                </c:pt>
                <c:pt idx="2">
                  <c:v>North West (n=25)</c:v>
                </c:pt>
                <c:pt idx="3">
                  <c:v>London (n=4)</c:v>
                </c:pt>
                <c:pt idx="4">
                  <c:v>East Midlands (n=6)</c:v>
                </c:pt>
              </c:strCache>
            </c:strRef>
          </c:cat>
          <c:val>
            <c:numRef>
              <c:f>Sheet1!$B$2:$B$6</c:f>
              <c:numCache>
                <c:formatCode>0</c:formatCode>
                <c:ptCount val="5"/>
                <c:pt idx="0">
                  <c:v>62</c:v>
                </c:pt>
                <c:pt idx="1">
                  <c:v>75</c:v>
                </c:pt>
                <c:pt idx="2">
                  <c:v>66</c:v>
                </c:pt>
                <c:pt idx="3">
                  <c:v>100</c:v>
                </c:pt>
                <c:pt idx="4">
                  <c:v>54</c:v>
                </c:pt>
              </c:numCache>
            </c:numRef>
          </c:val>
          <c:extLst>
            <c:ext xmlns:c16="http://schemas.microsoft.com/office/drawing/2014/chart" uri="{C3380CC4-5D6E-409C-BE32-E72D297353CC}">
              <c16:uniqueId val="{00000005-659D-457B-830F-59605B0C7FD1}"/>
            </c:ext>
          </c:extLst>
        </c:ser>
        <c:dLbls>
          <c:showLegendKey val="0"/>
          <c:showVal val="0"/>
          <c:showCatName val="0"/>
          <c:showSerName val="0"/>
          <c:showPercent val="0"/>
          <c:showBubbleSize val="0"/>
        </c:dLbls>
        <c:gapWidth val="0"/>
        <c:overlap val="100"/>
        <c:axId val="1744106926"/>
        <c:axId val="2066636289"/>
      </c:barChart>
      <c:catAx>
        <c:axId val="1744106926"/>
        <c:scaling>
          <c:orientation val="minMax"/>
        </c:scaling>
        <c:delete val="0"/>
        <c:axPos val="l"/>
        <c:numFmt formatCode="General" sourceLinked="1"/>
        <c:majorTickMark val="none"/>
        <c:minorTickMark val="none"/>
        <c:tickLblPos val="low"/>
        <c:spPr>
          <a:ln w="9525" cap="sq">
            <a:solidFill>
              <a:srgbClr val="C0D0E0"/>
            </a:solidFill>
            <a:prstDash val="solid"/>
            <a:miter/>
          </a:ln>
        </c:spPr>
        <c:txPr>
          <a:bodyPr rot="0"/>
          <a:lstStyle/>
          <a:p>
            <a:pPr algn="r">
              <a:defRPr sz="788" b="0" i="0" u="none" smtId="4294967295">
                <a:solidFill>
                  <a:srgbClr val="141B4D"/>
                </a:solidFill>
                <a:latin typeface="arial"/>
              </a:defRPr>
            </a:pPr>
            <a:endParaRPr lang="en-US"/>
          </a:p>
        </c:txPr>
        <c:crossAx val="2066636289"/>
        <c:crosses val="autoZero"/>
        <c:auto val="0"/>
        <c:lblAlgn val="ctr"/>
        <c:lblOffset val="100"/>
        <c:noMultiLvlLbl val="0"/>
      </c:catAx>
      <c:valAx>
        <c:axId val="2066636289"/>
        <c:scaling>
          <c:orientation val="minMax"/>
        </c:scaling>
        <c:delete val="0"/>
        <c:axPos val="b"/>
        <c:numFmt formatCode="General" sourceLinked="0"/>
        <c:majorTickMark val="none"/>
        <c:minorTickMark val="none"/>
        <c:tickLblPos val="low"/>
        <c:spPr>
          <a:ln w="9525" cap="sq">
            <a:solidFill>
              <a:srgbClr val="FFFFFF">
                <a:alpha val="0"/>
              </a:srgbClr>
            </a:solidFill>
            <a:prstDash val="solid"/>
            <a:miter/>
          </a:ln>
        </c:spPr>
        <c:txPr>
          <a:bodyPr rot="0"/>
          <a:lstStyle/>
          <a:p>
            <a:pPr>
              <a:defRPr sz="788" b="0" i="0" u="none" smtId="4294967295">
                <a:solidFill>
                  <a:srgbClr val="FFFFFF">
                    <a:alpha val="0"/>
                  </a:srgbClr>
                </a:solidFill>
                <a:latin typeface="arial"/>
              </a:defRPr>
            </a:pPr>
            <a:endParaRPr lang="en-US"/>
          </a:p>
        </c:txPr>
        <c:crossAx val="1744106926"/>
        <c:crosses val="autoZero"/>
        <c:crossBetween val="between"/>
      </c:valAx>
      <c:spPr>
        <a:solidFill>
          <a:srgbClr val="FFFFFF">
            <a:alpha val="0"/>
          </a:srgbClr>
        </a:solidFill>
      </c:spPr>
    </c:plotArea>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Satisfied</c:v>
                </c:pt>
              </c:strCache>
            </c:strRef>
          </c:tx>
          <c:spPr>
            <a:ln w="19050" cap="sq">
              <a:solidFill>
                <a:srgbClr val="8064A9"/>
              </a:solidFill>
              <a:prstDash val="solid"/>
              <a:miter/>
            </a:ln>
            <a:effectLst>
              <a:outerShdw blurRad="50800" dist="38100" dir="2700000" algn="tl">
                <a:prstClr val="black">
                  <a:alpha val="20000"/>
                </a:prstClr>
              </a:outerShdw>
            </a:effectLst>
          </c:spPr>
          <c:marker>
            <c:symbol val="circle"/>
            <c:size val="6"/>
            <c:spPr>
              <a:solidFill>
                <a:srgbClr val="8064A9"/>
              </a:solidFill>
              <a:ln>
                <a:solidFill>
                  <a:srgbClr val="8064A9"/>
                </a:solidFill>
              </a:ln>
            </c:spPr>
          </c:marker>
          <c:dLbls>
            <c:dLbl>
              <c:idx val="0"/>
              <c:tx>
                <c:rich>
                  <a:bodyPr wrap="none">
                    <a:spAutoFit/>
                  </a:bodyPr>
                  <a:lstStyle/>
                  <a:p>
                    <a:pPr>
                      <a:defRPr/>
                    </a:pPr>
                    <a:fld id="{7E26EB04-4379-473D-8A17-C05827521A22}"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2BE5-4962-A1AE-B17C73F1CA63}"/>
                </c:ext>
              </c:extLst>
            </c:dLbl>
            <c:dLbl>
              <c:idx val="1"/>
              <c:tx>
                <c:rich>
                  <a:bodyPr wrap="none">
                    <a:spAutoFit/>
                  </a:bodyPr>
                  <a:lstStyle/>
                  <a:p>
                    <a:pPr>
                      <a:defRPr/>
                    </a:pPr>
                    <a:fld id="{343BCFD6-57E6-4112-AA91-95725DA9A335}"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2BE5-4962-A1AE-B17C73F1CA6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2024/25 (n=152)</c:v>
                </c:pt>
                <c:pt idx="1">
                  <c:v>2025/26 (n=52)</c:v>
                </c:pt>
              </c:strCache>
            </c:strRef>
          </c:cat>
          <c:val>
            <c:numRef>
              <c:f>Sheet1!$B$2:$B$3</c:f>
              <c:numCache>
                <c:formatCode>0</c:formatCode>
                <c:ptCount val="2"/>
                <c:pt idx="0">
                  <c:v>66</c:v>
                </c:pt>
                <c:pt idx="1">
                  <c:v>64</c:v>
                </c:pt>
              </c:numCache>
            </c:numRef>
          </c:val>
          <c:smooth val="0"/>
          <c:extLst>
            <c:ext xmlns:c16="http://schemas.microsoft.com/office/drawing/2014/chart" uri="{C3380CC4-5D6E-409C-BE32-E72D297353CC}">
              <c16:uniqueId val="{00000002-2BE5-4962-A1AE-B17C73F1CA63}"/>
            </c:ext>
          </c:extLst>
        </c:ser>
        <c:ser>
          <c:idx val="1"/>
          <c:order val="1"/>
          <c:tx>
            <c:strRef>
              <c:f>Sheet1!$C$1</c:f>
              <c:strCache>
                <c:ptCount val="1"/>
                <c:pt idx="0">
                  <c:v>Dissatisfied</c:v>
                </c:pt>
              </c:strCache>
            </c:strRef>
          </c:tx>
          <c:spPr>
            <a:ln w="19050" cap="sq">
              <a:solidFill>
                <a:srgbClr val="524B4B"/>
              </a:solidFill>
              <a:prstDash val="solid"/>
              <a:miter/>
            </a:ln>
            <a:effectLst>
              <a:outerShdw blurRad="50800" dist="38100" dir="2700000" algn="tl">
                <a:prstClr val="black">
                  <a:alpha val="20000"/>
                </a:prstClr>
              </a:outerShdw>
            </a:effectLst>
          </c:spPr>
          <c:marker>
            <c:symbol val="circle"/>
            <c:size val="6"/>
            <c:spPr>
              <a:solidFill>
                <a:srgbClr val="524B4B"/>
              </a:solidFill>
              <a:ln>
                <a:solidFill>
                  <a:srgbClr val="524B4B"/>
                </a:solidFill>
              </a:ln>
            </c:spPr>
          </c:marker>
          <c:dLbls>
            <c:dLbl>
              <c:idx val="0"/>
              <c:tx>
                <c:rich>
                  <a:bodyPr wrap="none">
                    <a:spAutoFit/>
                  </a:bodyPr>
                  <a:lstStyle/>
                  <a:p>
                    <a:pPr>
                      <a:defRPr/>
                    </a:pPr>
                    <a:fld id="{AF058ED2-95A5-4876-8221-4394F6C1440F}"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2BE5-4962-A1AE-B17C73F1CA63}"/>
                </c:ext>
              </c:extLst>
            </c:dLbl>
            <c:dLbl>
              <c:idx val="1"/>
              <c:tx>
                <c:rich>
                  <a:bodyPr wrap="none">
                    <a:spAutoFit/>
                  </a:bodyPr>
                  <a:lstStyle/>
                  <a:p>
                    <a:pPr>
                      <a:defRPr/>
                    </a:pPr>
                    <a:fld id="{5CF457D4-A348-44F7-97CB-7FFB64361336}"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4-2BE5-4962-A1AE-B17C73F1CA6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2024/25 (n=152)</c:v>
                </c:pt>
                <c:pt idx="1">
                  <c:v>2025/26 (n=52)</c:v>
                </c:pt>
              </c:strCache>
            </c:strRef>
          </c:cat>
          <c:val>
            <c:numRef>
              <c:f>Sheet1!$C$2:$C$3</c:f>
              <c:numCache>
                <c:formatCode>0</c:formatCode>
                <c:ptCount val="2"/>
                <c:pt idx="0">
                  <c:v>5</c:v>
                </c:pt>
                <c:pt idx="1">
                  <c:v>28</c:v>
                </c:pt>
              </c:numCache>
            </c:numRef>
          </c:val>
          <c:smooth val="0"/>
          <c:extLst>
            <c:ext xmlns:c16="http://schemas.microsoft.com/office/drawing/2014/chart" uri="{C3380CC4-5D6E-409C-BE32-E72D297353CC}">
              <c16:uniqueId val="{00000005-2BE5-4962-A1AE-B17C73F1CA63}"/>
            </c:ext>
          </c:extLst>
        </c:ser>
        <c:dLbls>
          <c:showLegendKey val="0"/>
          <c:showVal val="0"/>
          <c:showCatName val="0"/>
          <c:showSerName val="0"/>
          <c:showPercent val="0"/>
          <c:showBubbleSize val="0"/>
        </c:dLbls>
        <c:marker val="1"/>
        <c:smooth val="0"/>
        <c:axId val="1902801091"/>
        <c:axId val="1694019132"/>
      </c:lineChart>
      <c:catAx>
        <c:axId val="1902801091"/>
        <c:scaling>
          <c:orientation val="minMax"/>
        </c:scaling>
        <c:delete val="0"/>
        <c:axPos val="b"/>
        <c:numFmt formatCode="General" sourceLinked="1"/>
        <c:majorTickMark val="none"/>
        <c:minorTickMark val="none"/>
        <c:tickLblPos val="low"/>
        <c:spPr>
          <a:ln w="9525" cap="sq">
            <a:solidFill>
              <a:srgbClr val="B6ACAC"/>
            </a:solidFill>
            <a:prstDash val="solid"/>
            <a:miter/>
          </a:ln>
        </c:spPr>
        <c:txPr>
          <a:bodyPr rot="0"/>
          <a:lstStyle/>
          <a:p>
            <a:pPr>
              <a:defRPr sz="788" b="0" i="0" u="none" smtId="4294967295">
                <a:solidFill>
                  <a:srgbClr val="16365D"/>
                </a:solidFill>
                <a:latin typeface="arial"/>
              </a:defRPr>
            </a:pPr>
            <a:endParaRPr lang="en-US"/>
          </a:p>
        </c:txPr>
        <c:crossAx val="1694019132"/>
        <c:crosses val="autoZero"/>
        <c:auto val="0"/>
        <c:lblAlgn val="ctr"/>
        <c:lblOffset val="100"/>
        <c:noMultiLvlLbl val="0"/>
      </c:catAx>
      <c:valAx>
        <c:axId val="1694019132"/>
        <c:scaling>
          <c:orientation val="minMax"/>
          <c:max val="100"/>
        </c:scaling>
        <c:delete val="0"/>
        <c:axPos val="l"/>
        <c:majorGridlines>
          <c:spPr>
            <a:ln w="9525" cap="sq">
              <a:solidFill>
                <a:srgbClr val="D8D8D8"/>
              </a:solidFill>
              <a:prstDash val="sysDot"/>
              <a:miter/>
            </a:ln>
          </c:spPr>
        </c:majorGridlines>
        <c:numFmt formatCode="General\%" sourceLinked="0"/>
        <c:majorTickMark val="none"/>
        <c:minorTickMark val="none"/>
        <c:tickLblPos val="low"/>
        <c:spPr>
          <a:ln w="9525" cap="sq">
            <a:solidFill>
              <a:srgbClr val="FFFFFF">
                <a:alpha val="0"/>
              </a:srgbClr>
            </a:solidFill>
            <a:prstDash val="solid"/>
            <a:miter/>
          </a:ln>
        </c:spPr>
        <c:txPr>
          <a:bodyPr rot="0"/>
          <a:lstStyle/>
          <a:p>
            <a:pPr>
              <a:defRPr sz="788" b="0" i="0" u="none" smtId="4294967295">
                <a:solidFill>
                  <a:srgbClr val="16365D"/>
                </a:solidFill>
                <a:latin typeface="arial"/>
              </a:defRPr>
            </a:pPr>
            <a:endParaRPr lang="en-US"/>
          </a:p>
        </c:txPr>
        <c:crossAx val="1902801091"/>
        <c:crosses val="autoZero"/>
        <c:crossBetween val="between"/>
        <c:majorUnit val="10"/>
      </c:valAx>
      <c:spPr>
        <a:solidFill>
          <a:srgbClr val="FFFFFF">
            <a:alpha val="0"/>
          </a:srgbClr>
        </a:solidFill>
      </c:spPr>
    </c:plotArea>
    <c:legend>
      <c:legendPos val="t"/>
      <c:overlay val="0"/>
      <c:txPr>
        <a:bodyPr/>
        <a:lstStyle/>
        <a:p>
          <a:pPr>
            <a:defRPr sz="788" b="0" i="0" u="none" smtId="4294967295">
              <a:solidFill>
                <a:srgbClr val="16365D"/>
              </a:solidFill>
              <a:latin typeface="arial"/>
            </a:defRPr>
          </a:pPr>
          <a:endParaRPr lang="en-US"/>
        </a:p>
      </c:txPr>
    </c:legend>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Column02</c:v>
                </c:pt>
              </c:strCache>
            </c:strRef>
          </c:tx>
          <c:spPr>
            <a:solidFill>
              <a:srgbClr val="141B4D"/>
            </a:solidFill>
            <a:ln w="9525" cmpd="sng">
              <a:solidFill>
                <a:srgbClr val="FFFFFF">
                  <a:alpha val="0"/>
                </a:srgbClr>
              </a:solidFill>
              <a:prstDash val="solid"/>
            </a:ln>
            <a:effectLst>
              <a:outerShdw blurRad="50800" dist="38100" dir="2700000" algn="tl">
                <a:prstClr val="black">
                  <a:alpha val="20000"/>
                </a:prstClr>
              </a:outerShdw>
            </a:effectLst>
          </c:spPr>
          <c:invertIfNegative val="0"/>
          <c:dPt>
            <c:idx val="7"/>
            <c:invertIfNegative val="0"/>
            <c:bubble3D val="0"/>
            <c:spPr>
              <a:solidFill>
                <a:srgbClr val="8B95E1"/>
              </a:solidFill>
              <a:ln w="9525" cmpd="sng">
                <a:solidFill>
                  <a:srgbClr val="FFFFFF">
                    <a:alpha val="0"/>
                  </a:srgbClr>
                </a:solidFill>
                <a:prstDash val="solid"/>
              </a:ln>
              <a:effectLst>
                <a:outerShdw blurRad="50800" dist="38100" dir="2700000" algn="tl">
                  <a:prstClr val="black">
                    <a:alpha val="20000"/>
                  </a:prstClr>
                </a:outerShdw>
              </a:effectLst>
            </c:spPr>
            <c:extLst>
              <c:ext xmlns:c16="http://schemas.microsoft.com/office/drawing/2014/chart" uri="{C3380CC4-5D6E-409C-BE32-E72D297353CC}">
                <c16:uniqueId val="{00000007-80C8-4E25-B212-997C2F4489FC}"/>
              </c:ext>
            </c:extLst>
          </c:dPt>
          <c:dLbls>
            <c:dLbl>
              <c:idx val="0"/>
              <c:tx>
                <c:rich>
                  <a:bodyPr wrap="none">
                    <a:spAutoFit/>
                  </a:bodyPr>
                  <a:lstStyle/>
                  <a:p>
                    <a:pPr>
                      <a:defRPr/>
                    </a:pPr>
                    <a:fld id="{AAC92879-8738-4CC5-991E-8B68CA97FC54}"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80C8-4E25-B212-997C2F4489FC}"/>
                </c:ext>
              </c:extLst>
            </c:dLbl>
            <c:dLbl>
              <c:idx val="1"/>
              <c:tx>
                <c:rich>
                  <a:bodyPr wrap="none">
                    <a:spAutoFit/>
                  </a:bodyPr>
                  <a:lstStyle/>
                  <a:p>
                    <a:pPr>
                      <a:defRPr/>
                    </a:pPr>
                    <a:fld id="{069FE425-969B-41DE-9719-A703E12A3837}"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80C8-4E25-B212-997C2F4489FC}"/>
                </c:ext>
              </c:extLst>
            </c:dLbl>
            <c:dLbl>
              <c:idx val="2"/>
              <c:tx>
                <c:rich>
                  <a:bodyPr wrap="none">
                    <a:spAutoFit/>
                  </a:bodyPr>
                  <a:lstStyle/>
                  <a:p>
                    <a:pPr>
                      <a:defRPr/>
                    </a:pPr>
                    <a:fld id="{19290862-25AA-4801-83A1-2F48CC991243}"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0C8-4E25-B212-997C2F4489FC}"/>
                </c:ext>
              </c:extLst>
            </c:dLbl>
            <c:dLbl>
              <c:idx val="3"/>
              <c:tx>
                <c:rich>
                  <a:bodyPr wrap="none">
                    <a:spAutoFit/>
                  </a:bodyPr>
                  <a:lstStyle/>
                  <a:p>
                    <a:pPr>
                      <a:defRPr/>
                    </a:pPr>
                    <a:fld id="{F152CA0C-5F7E-4B4A-94C5-FF6C08EEF67F}"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0C8-4E25-B212-997C2F4489FC}"/>
                </c:ext>
              </c:extLst>
            </c:dLbl>
            <c:dLbl>
              <c:idx val="4"/>
              <c:tx>
                <c:rich>
                  <a:bodyPr wrap="none">
                    <a:spAutoFit/>
                  </a:bodyPr>
                  <a:lstStyle/>
                  <a:p>
                    <a:pPr>
                      <a:defRPr/>
                    </a:pPr>
                    <a:fld id="{A1E84030-708C-4768-A43A-3036C77929F9}"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4-80C8-4E25-B212-997C2F4489FC}"/>
                </c:ext>
              </c:extLst>
            </c:dLbl>
            <c:dLbl>
              <c:idx val="5"/>
              <c:tx>
                <c:rich>
                  <a:bodyPr wrap="none">
                    <a:spAutoFit/>
                  </a:bodyPr>
                  <a:lstStyle/>
                  <a:p>
                    <a:pPr>
                      <a:defRPr/>
                    </a:pPr>
                    <a:fld id="{D08B4B72-7DF6-4CF5-9555-7C87E2F80CFE}"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80C8-4E25-B212-997C2F4489FC}"/>
                </c:ext>
              </c:extLst>
            </c:dLbl>
            <c:dLbl>
              <c:idx val="6"/>
              <c:tx>
                <c:rich>
                  <a:bodyPr wrap="none">
                    <a:spAutoFit/>
                  </a:bodyPr>
                  <a:lstStyle/>
                  <a:p>
                    <a:pPr>
                      <a:defRPr/>
                    </a:pPr>
                    <a:fld id="{F1C7F802-AB1C-4EBC-928F-C21B71BC6337}"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6-80C8-4E25-B212-997C2F4489FC}"/>
                </c:ext>
              </c:extLst>
            </c:dLbl>
            <c:dLbl>
              <c:idx val="7"/>
              <c:tx>
                <c:rich>
                  <a:bodyPr wrap="none">
                    <a:spAutoFit/>
                  </a:bodyPr>
                  <a:lstStyle/>
                  <a:p>
                    <a:pPr>
                      <a:defRPr/>
                    </a:pPr>
                    <a:fld id="{BBD58A75-3C6B-4D34-A7B5-B0D151C7DDF7}"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80C8-4E25-B212-997C2F4489FC}"/>
                </c:ext>
              </c:extLst>
            </c:dLbl>
            <c:dLbl>
              <c:idx val="8"/>
              <c:tx>
                <c:rich>
                  <a:bodyPr wrap="none">
                    <a:spAutoFit/>
                  </a:bodyPr>
                  <a:lstStyle/>
                  <a:p>
                    <a:pPr>
                      <a:defRPr/>
                    </a:pPr>
                    <a:fld id="{C04692F1-18CF-415A-813A-F5995009A510}"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8-80C8-4E25-B212-997C2F4489FC}"/>
                </c:ext>
              </c:extLst>
            </c:dLbl>
            <c:dLbl>
              <c:idx val="9"/>
              <c:tx>
                <c:rich>
                  <a:bodyPr wrap="none">
                    <a:spAutoFit/>
                  </a:bodyPr>
                  <a:lstStyle/>
                  <a:p>
                    <a:pPr>
                      <a:defRPr/>
                    </a:pPr>
                    <a:fld id="{73F7E768-5D0A-4B8D-B11B-F50373DCDE55}"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9-80C8-4E25-B212-997C2F4489FC}"/>
                </c:ext>
              </c:extLst>
            </c:dLbl>
            <c:dLbl>
              <c:idx val="10"/>
              <c:tx>
                <c:rich>
                  <a:bodyPr wrap="none">
                    <a:spAutoFit/>
                  </a:bodyPr>
                  <a:lstStyle/>
                  <a:p>
                    <a:pPr>
                      <a:defRPr/>
                    </a:pPr>
                    <a:fld id="{83BE5B7E-B661-4935-B806-DD0B7C299DA1}"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A-80C8-4E25-B212-997C2F4489FC}"/>
                </c:ext>
              </c:extLst>
            </c:dLbl>
            <c:dLbl>
              <c:idx val="11"/>
              <c:tx>
                <c:rich>
                  <a:bodyPr wrap="none">
                    <a:spAutoFit/>
                  </a:bodyPr>
                  <a:lstStyle/>
                  <a:p>
                    <a:pPr>
                      <a:defRPr/>
                    </a:pPr>
                    <a:fld id="{E615BD54-0159-45C4-9407-A0C249CAC7DA}"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B-80C8-4E25-B212-997C2F4489F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Sheet1!$A$2:$A$13</c:f>
              <c:strCache>
                <c:ptCount val="12"/>
                <c:pt idx="0">
                  <c:v>Neighbourhood Contribution</c:v>
                </c:pt>
                <c:pt idx="1">
                  <c:v>Approach to ASB</c:v>
                </c:pt>
                <c:pt idx="2">
                  <c:v>Complaints Handling</c:v>
                </c:pt>
                <c:pt idx="3">
                  <c:v>Listens &amp; Acts</c:v>
                </c:pt>
                <c:pt idx="4">
                  <c:v>Time Taken Repairs</c:v>
                </c:pt>
                <c:pt idx="5">
                  <c:v>Kept Informed</c:v>
                </c:pt>
                <c:pt idx="6">
                  <c:v>Communal Areas</c:v>
                </c:pt>
                <c:pt idx="7">
                  <c:v>Overall Satisfaction</c:v>
                </c:pt>
                <c:pt idx="8">
                  <c:v>Well Maintained Home</c:v>
                </c:pt>
                <c:pt idx="9">
                  <c:v>Repairs Last 12 Months</c:v>
                </c:pt>
                <c:pt idx="10">
                  <c:v>Safe Home</c:v>
                </c:pt>
                <c:pt idx="11">
                  <c:v>Fairly &amp; with Respect</c:v>
                </c:pt>
              </c:strCache>
            </c:strRef>
          </c:cat>
          <c:val>
            <c:numRef>
              <c:f>Sheet1!$B$2:$B$13</c:f>
              <c:numCache>
                <c:formatCode>0</c:formatCode>
                <c:ptCount val="12"/>
                <c:pt idx="0">
                  <c:v>59</c:v>
                </c:pt>
                <c:pt idx="1">
                  <c:v>61</c:v>
                </c:pt>
                <c:pt idx="2">
                  <c:v>64</c:v>
                </c:pt>
                <c:pt idx="3">
                  <c:v>67</c:v>
                </c:pt>
                <c:pt idx="4">
                  <c:v>68</c:v>
                </c:pt>
                <c:pt idx="5">
                  <c:v>68</c:v>
                </c:pt>
                <c:pt idx="6">
                  <c:v>71</c:v>
                </c:pt>
                <c:pt idx="7">
                  <c:v>74</c:v>
                </c:pt>
                <c:pt idx="8">
                  <c:v>74</c:v>
                </c:pt>
                <c:pt idx="9">
                  <c:v>75</c:v>
                </c:pt>
                <c:pt idx="10">
                  <c:v>76</c:v>
                </c:pt>
                <c:pt idx="11">
                  <c:v>79</c:v>
                </c:pt>
              </c:numCache>
            </c:numRef>
          </c:val>
          <c:extLst>
            <c:ext xmlns:c16="http://schemas.microsoft.com/office/drawing/2014/chart" uri="{C3380CC4-5D6E-409C-BE32-E72D297353CC}">
              <c16:uniqueId val="{0000000C-80C8-4E25-B212-997C2F4489FC}"/>
            </c:ext>
          </c:extLst>
        </c:ser>
        <c:dLbls>
          <c:showLegendKey val="0"/>
          <c:showVal val="0"/>
          <c:showCatName val="0"/>
          <c:showSerName val="0"/>
          <c:showPercent val="0"/>
          <c:showBubbleSize val="0"/>
        </c:dLbls>
        <c:gapWidth val="50"/>
        <c:axId val="1796191302"/>
        <c:axId val="1131603976"/>
      </c:barChart>
      <c:catAx>
        <c:axId val="1796191302"/>
        <c:scaling>
          <c:orientation val="minMax"/>
        </c:scaling>
        <c:delete val="0"/>
        <c:axPos val="l"/>
        <c:numFmt formatCode="General" sourceLinked="1"/>
        <c:majorTickMark val="none"/>
        <c:minorTickMark val="none"/>
        <c:tickLblPos val="low"/>
        <c:spPr>
          <a:ln w="9525" cap="sq">
            <a:solidFill>
              <a:srgbClr val="D8D8D8"/>
            </a:solidFill>
            <a:prstDash val="solid"/>
            <a:miter/>
          </a:ln>
        </c:spPr>
        <c:txPr>
          <a:bodyPr rot="0"/>
          <a:lstStyle/>
          <a:p>
            <a:pPr algn="r">
              <a:defRPr sz="788" b="0" i="0" u="none" smtId="4294967295">
                <a:solidFill>
                  <a:srgbClr val="19224C"/>
                </a:solidFill>
                <a:latin typeface="arial"/>
              </a:defRPr>
            </a:pPr>
            <a:endParaRPr lang="en-US"/>
          </a:p>
        </c:txPr>
        <c:crossAx val="1131603976"/>
        <c:crosses val="autoZero"/>
        <c:auto val="0"/>
        <c:lblAlgn val="ctr"/>
        <c:lblOffset val="100"/>
        <c:noMultiLvlLbl val="0"/>
      </c:catAx>
      <c:valAx>
        <c:axId val="1131603976"/>
        <c:scaling>
          <c:orientation val="minMax"/>
          <c:max val="120"/>
        </c:scaling>
        <c:delete val="0"/>
        <c:axPos val="b"/>
        <c:numFmt formatCode="General\%" sourceLinked="0"/>
        <c:majorTickMark val="none"/>
        <c:minorTickMark val="none"/>
        <c:tickLblPos val="low"/>
        <c:spPr>
          <a:ln w="9525" cap="sq">
            <a:solidFill>
              <a:srgbClr val="FFFFFF">
                <a:alpha val="0"/>
              </a:srgbClr>
            </a:solidFill>
            <a:prstDash val="solid"/>
            <a:miter/>
          </a:ln>
        </c:spPr>
        <c:txPr>
          <a:bodyPr rot="0"/>
          <a:lstStyle/>
          <a:p>
            <a:pPr>
              <a:defRPr sz="675" b="0" i="0" u="none" smtId="4294967295">
                <a:solidFill>
                  <a:srgbClr val="FFFFFF">
                    <a:alpha val="0"/>
                  </a:srgbClr>
                </a:solidFill>
                <a:latin typeface="arial"/>
              </a:defRPr>
            </a:pPr>
            <a:endParaRPr lang="en-US"/>
          </a:p>
        </c:txPr>
        <c:crossAx val="1796191302"/>
        <c:crosses val="autoZero"/>
        <c:crossBetween val="between"/>
      </c:valAx>
      <c:spPr>
        <a:solidFill>
          <a:srgbClr val="FFFFFF">
            <a:alpha val="0"/>
          </a:srgbClr>
        </a:solidFill>
      </c:spPr>
    </c:plotArea>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Column02</c:v>
                </c:pt>
              </c:strCache>
            </c:strRef>
          </c:tx>
          <c:spPr>
            <a:solidFill>
              <a:srgbClr val="A51366"/>
            </a:solidFill>
            <a:ln w="9525" cmpd="sng">
              <a:solidFill>
                <a:srgbClr val="FFFFFF">
                  <a:alpha val="0"/>
                </a:srgbClr>
              </a:solidFill>
              <a:prstDash val="solid"/>
            </a:ln>
            <a:effectLst>
              <a:outerShdw blurRad="50800" dist="38100" dir="2700000" algn="tl">
                <a:prstClr val="black">
                  <a:alpha val="20000"/>
                </a:prstClr>
              </a:outerShdw>
            </a:effectLst>
          </c:spPr>
          <c:invertIfNegative val="0"/>
          <c:dPt>
            <c:idx val="4"/>
            <c:invertIfNegative val="0"/>
            <c:bubble3D val="0"/>
            <c:spPr>
              <a:solidFill>
                <a:srgbClr val="EE6CB6"/>
              </a:solidFill>
              <a:ln w="9525" cmpd="sng">
                <a:solidFill>
                  <a:srgbClr val="FFFFFF">
                    <a:alpha val="0"/>
                  </a:srgbClr>
                </a:solidFill>
                <a:prstDash val="solid"/>
              </a:ln>
              <a:effectLst>
                <a:outerShdw blurRad="50800" dist="38100" dir="2700000" algn="tl">
                  <a:prstClr val="black">
                    <a:alpha val="20000"/>
                  </a:prstClr>
                </a:outerShdw>
              </a:effectLst>
            </c:spPr>
            <c:extLst>
              <c:ext xmlns:c16="http://schemas.microsoft.com/office/drawing/2014/chart" uri="{C3380CC4-5D6E-409C-BE32-E72D297353CC}">
                <c16:uniqueId val="{00000004-F68F-4CDE-A8CC-E65121539C6E}"/>
              </c:ext>
            </c:extLst>
          </c:dPt>
          <c:dLbls>
            <c:dLbl>
              <c:idx val="0"/>
              <c:tx>
                <c:rich>
                  <a:bodyPr wrap="none">
                    <a:spAutoFit/>
                  </a:bodyPr>
                  <a:lstStyle/>
                  <a:p>
                    <a:pPr>
                      <a:defRPr/>
                    </a:pPr>
                    <a:fld id="{867304C8-39CF-47F2-BC0F-32992C22CC88}"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F68F-4CDE-A8CC-E65121539C6E}"/>
                </c:ext>
              </c:extLst>
            </c:dLbl>
            <c:dLbl>
              <c:idx val="1"/>
              <c:tx>
                <c:rich>
                  <a:bodyPr wrap="none">
                    <a:spAutoFit/>
                  </a:bodyPr>
                  <a:lstStyle/>
                  <a:p>
                    <a:pPr>
                      <a:defRPr/>
                    </a:pPr>
                    <a:fld id="{BC460808-5864-44CF-80D2-F4D0C21D988E}"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F68F-4CDE-A8CC-E65121539C6E}"/>
                </c:ext>
              </c:extLst>
            </c:dLbl>
            <c:dLbl>
              <c:idx val="2"/>
              <c:tx>
                <c:rich>
                  <a:bodyPr wrap="none">
                    <a:spAutoFit/>
                  </a:bodyPr>
                  <a:lstStyle/>
                  <a:p>
                    <a:pPr>
                      <a:defRPr/>
                    </a:pPr>
                    <a:fld id="{7F02592E-1DAE-45DD-B3DD-FC3A2E658014}"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F68F-4CDE-A8CC-E65121539C6E}"/>
                </c:ext>
              </c:extLst>
            </c:dLbl>
            <c:dLbl>
              <c:idx val="3"/>
              <c:tx>
                <c:rich>
                  <a:bodyPr wrap="none">
                    <a:spAutoFit/>
                  </a:bodyPr>
                  <a:lstStyle/>
                  <a:p>
                    <a:pPr>
                      <a:defRPr/>
                    </a:pPr>
                    <a:fld id="{AF156990-DE5D-4025-8829-487B399FD9A5}"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F68F-4CDE-A8CC-E65121539C6E}"/>
                </c:ext>
              </c:extLst>
            </c:dLbl>
            <c:dLbl>
              <c:idx val="4"/>
              <c:tx>
                <c:rich>
                  <a:bodyPr wrap="none">
                    <a:spAutoFit/>
                  </a:bodyPr>
                  <a:lstStyle/>
                  <a:p>
                    <a:pPr>
                      <a:defRPr/>
                    </a:pPr>
                    <a:fld id="{2CD52740-E1C5-43E0-B7BF-65023562F53D}"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4-F68F-4CDE-A8CC-E65121539C6E}"/>
                </c:ext>
              </c:extLst>
            </c:dLbl>
            <c:dLbl>
              <c:idx val="5"/>
              <c:tx>
                <c:rich>
                  <a:bodyPr wrap="none">
                    <a:spAutoFit/>
                  </a:bodyPr>
                  <a:lstStyle/>
                  <a:p>
                    <a:pPr>
                      <a:defRPr/>
                    </a:pPr>
                    <a:fld id="{FCB13129-723A-4965-A520-CFE8B026593E}"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F68F-4CDE-A8CC-E65121539C6E}"/>
                </c:ext>
              </c:extLst>
            </c:dLbl>
            <c:dLbl>
              <c:idx val="6"/>
              <c:tx>
                <c:rich>
                  <a:bodyPr wrap="none">
                    <a:spAutoFit/>
                  </a:bodyPr>
                  <a:lstStyle/>
                  <a:p>
                    <a:pPr>
                      <a:defRPr/>
                    </a:pPr>
                    <a:fld id="{4C818063-23F2-4F42-BBAA-CF2B9EF899DA}"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6-F68F-4CDE-A8CC-E65121539C6E}"/>
                </c:ext>
              </c:extLst>
            </c:dLbl>
            <c:dLbl>
              <c:idx val="7"/>
              <c:tx>
                <c:rich>
                  <a:bodyPr wrap="none">
                    <a:spAutoFit/>
                  </a:bodyPr>
                  <a:lstStyle/>
                  <a:p>
                    <a:pPr>
                      <a:defRPr/>
                    </a:pPr>
                    <a:fld id="{1CFBEB70-7445-4A8D-BFCA-D55B5D5D786C}"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F68F-4CDE-A8CC-E65121539C6E}"/>
                </c:ext>
              </c:extLst>
            </c:dLbl>
            <c:dLbl>
              <c:idx val="8"/>
              <c:tx>
                <c:rich>
                  <a:bodyPr wrap="none">
                    <a:spAutoFit/>
                  </a:bodyPr>
                  <a:lstStyle/>
                  <a:p>
                    <a:pPr>
                      <a:defRPr/>
                    </a:pPr>
                    <a:fld id="{19F4D544-D288-457D-A4F1-1C16C05CC0FD}"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8-F68F-4CDE-A8CC-E65121539C6E}"/>
                </c:ext>
              </c:extLst>
            </c:dLbl>
            <c:dLbl>
              <c:idx val="9"/>
              <c:tx>
                <c:rich>
                  <a:bodyPr wrap="none">
                    <a:spAutoFit/>
                  </a:bodyPr>
                  <a:lstStyle/>
                  <a:p>
                    <a:pPr>
                      <a:defRPr/>
                    </a:pPr>
                    <a:fld id="{45AA94D5-5DF0-4913-98B1-06D5FEB09D36}"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9-F68F-4CDE-A8CC-E65121539C6E}"/>
                </c:ext>
              </c:extLst>
            </c:dLbl>
            <c:dLbl>
              <c:idx val="10"/>
              <c:tx>
                <c:rich>
                  <a:bodyPr wrap="none">
                    <a:spAutoFit/>
                  </a:bodyPr>
                  <a:lstStyle/>
                  <a:p>
                    <a:pPr>
                      <a:defRPr/>
                    </a:pPr>
                    <a:fld id="{1044037C-6266-4B87-9B02-39EDC7A30285}"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A-F68F-4CDE-A8CC-E65121539C6E}"/>
                </c:ext>
              </c:extLst>
            </c:dLbl>
            <c:dLbl>
              <c:idx val="11"/>
              <c:tx>
                <c:rich>
                  <a:bodyPr wrap="none">
                    <a:spAutoFit/>
                  </a:bodyPr>
                  <a:lstStyle/>
                  <a:p>
                    <a:pPr>
                      <a:defRPr/>
                    </a:pPr>
                    <a:fld id="{1D357D8F-BDC3-4D14-9FB2-F29771F77F75}"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B-F68F-4CDE-A8CC-E65121539C6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Sheet1!$A$2:$A$13</c:f>
              <c:strCache>
                <c:ptCount val="12"/>
                <c:pt idx="0">
                  <c:v>Fairly &amp; with Respect</c:v>
                </c:pt>
                <c:pt idx="1">
                  <c:v>Safe Home</c:v>
                </c:pt>
                <c:pt idx="2">
                  <c:v>Neighbourhood Contribution</c:v>
                </c:pt>
                <c:pt idx="3">
                  <c:v>Approach to ASB</c:v>
                </c:pt>
                <c:pt idx="4">
                  <c:v>Overall Satisfaction</c:v>
                </c:pt>
                <c:pt idx="5">
                  <c:v>Well Maintained Home</c:v>
                </c:pt>
                <c:pt idx="6">
                  <c:v>Repairs Last 12 Months</c:v>
                </c:pt>
                <c:pt idx="7">
                  <c:v>Communal Areas</c:v>
                </c:pt>
                <c:pt idx="8">
                  <c:v>Kept Informed</c:v>
                </c:pt>
                <c:pt idx="9">
                  <c:v>Listens &amp; Acts</c:v>
                </c:pt>
                <c:pt idx="10">
                  <c:v>Time Taken Repairs</c:v>
                </c:pt>
                <c:pt idx="11">
                  <c:v>Complaints Handling</c:v>
                </c:pt>
              </c:strCache>
            </c:strRef>
          </c:cat>
          <c:val>
            <c:numRef>
              <c:f>Sheet1!$B$2:$B$13</c:f>
              <c:numCache>
                <c:formatCode>0</c:formatCode>
                <c:ptCount val="12"/>
                <c:pt idx="0">
                  <c:v>7</c:v>
                </c:pt>
                <c:pt idx="1">
                  <c:v>9</c:v>
                </c:pt>
                <c:pt idx="2">
                  <c:v>10</c:v>
                </c:pt>
                <c:pt idx="3">
                  <c:v>12</c:v>
                </c:pt>
                <c:pt idx="4">
                  <c:v>13</c:v>
                </c:pt>
                <c:pt idx="5">
                  <c:v>14</c:v>
                </c:pt>
                <c:pt idx="6">
                  <c:v>17</c:v>
                </c:pt>
                <c:pt idx="7">
                  <c:v>17</c:v>
                </c:pt>
                <c:pt idx="8">
                  <c:v>18</c:v>
                </c:pt>
                <c:pt idx="9">
                  <c:v>20</c:v>
                </c:pt>
                <c:pt idx="10">
                  <c:v>20</c:v>
                </c:pt>
                <c:pt idx="11">
                  <c:v>28</c:v>
                </c:pt>
              </c:numCache>
            </c:numRef>
          </c:val>
          <c:extLst>
            <c:ext xmlns:c16="http://schemas.microsoft.com/office/drawing/2014/chart" uri="{C3380CC4-5D6E-409C-BE32-E72D297353CC}">
              <c16:uniqueId val="{0000000C-F68F-4CDE-A8CC-E65121539C6E}"/>
            </c:ext>
          </c:extLst>
        </c:ser>
        <c:dLbls>
          <c:showLegendKey val="0"/>
          <c:showVal val="0"/>
          <c:showCatName val="0"/>
          <c:showSerName val="0"/>
          <c:showPercent val="0"/>
          <c:showBubbleSize val="0"/>
        </c:dLbls>
        <c:gapWidth val="50"/>
        <c:axId val="1001588865"/>
        <c:axId val="1100683087"/>
      </c:barChart>
      <c:catAx>
        <c:axId val="1001588865"/>
        <c:scaling>
          <c:orientation val="minMax"/>
        </c:scaling>
        <c:delete val="0"/>
        <c:axPos val="l"/>
        <c:numFmt formatCode="General" sourceLinked="1"/>
        <c:majorTickMark val="none"/>
        <c:minorTickMark val="none"/>
        <c:tickLblPos val="low"/>
        <c:spPr>
          <a:ln w="9525" cap="sq">
            <a:solidFill>
              <a:srgbClr val="D8D8D8"/>
            </a:solidFill>
            <a:prstDash val="solid"/>
            <a:miter/>
          </a:ln>
        </c:spPr>
        <c:txPr>
          <a:bodyPr rot="0"/>
          <a:lstStyle/>
          <a:p>
            <a:pPr algn="r">
              <a:defRPr sz="788" b="0" i="0" u="none" smtId="4294967295">
                <a:solidFill>
                  <a:srgbClr val="19224C"/>
                </a:solidFill>
                <a:latin typeface="arial"/>
              </a:defRPr>
            </a:pPr>
            <a:endParaRPr lang="en-US"/>
          </a:p>
        </c:txPr>
        <c:crossAx val="1100683087"/>
        <c:crosses val="autoZero"/>
        <c:auto val="0"/>
        <c:lblAlgn val="ctr"/>
        <c:lblOffset val="100"/>
        <c:noMultiLvlLbl val="0"/>
      </c:catAx>
      <c:valAx>
        <c:axId val="1100683087"/>
        <c:scaling>
          <c:orientation val="minMax"/>
          <c:max val="100"/>
        </c:scaling>
        <c:delete val="0"/>
        <c:axPos val="b"/>
        <c:numFmt formatCode="General\%" sourceLinked="0"/>
        <c:majorTickMark val="none"/>
        <c:minorTickMark val="none"/>
        <c:tickLblPos val="low"/>
        <c:spPr>
          <a:ln w="9525" cap="sq">
            <a:solidFill>
              <a:srgbClr val="FFFFFF">
                <a:alpha val="0"/>
              </a:srgbClr>
            </a:solidFill>
            <a:prstDash val="solid"/>
            <a:miter/>
          </a:ln>
        </c:spPr>
        <c:txPr>
          <a:bodyPr rot="0"/>
          <a:lstStyle/>
          <a:p>
            <a:pPr>
              <a:defRPr sz="675" b="0" i="0" u="none" smtId="4294967295">
                <a:solidFill>
                  <a:srgbClr val="FFFFFF">
                    <a:alpha val="0"/>
                  </a:srgbClr>
                </a:solidFill>
                <a:latin typeface="arial"/>
              </a:defRPr>
            </a:pPr>
            <a:endParaRPr lang="en-US"/>
          </a:p>
        </c:txPr>
        <c:crossAx val="1001588865"/>
        <c:crosses val="autoZero"/>
        <c:crossBetween val="between"/>
      </c:valAx>
      <c:spPr>
        <a:solidFill>
          <a:srgbClr val="FFFFFF">
            <a:alpha val="0"/>
          </a:srgbClr>
        </a:solidFill>
      </c:spPr>
    </c:plotArea>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7772226029773"/>
          <c:y val="1.5910514638708836E-2"/>
          <c:w val="0.45880226187982937"/>
          <c:h val="0.91957671727498147"/>
        </c:manualLayout>
      </c:layout>
      <c:barChart>
        <c:barDir val="bar"/>
        <c:grouping val="clustered"/>
        <c:varyColors val="0"/>
        <c:ser>
          <c:idx val="0"/>
          <c:order val="0"/>
          <c:tx>
            <c:strRef>
              <c:f>Sheet1!$B$1</c:f>
              <c:strCache>
                <c:ptCount val="1"/>
                <c:pt idx="0">
                  <c:v>Column02</c:v>
                </c:pt>
              </c:strCache>
            </c:strRef>
          </c:tx>
          <c:spPr>
            <a:ln w="9525" cmpd="sng">
              <a:solidFill>
                <a:srgbClr val="FFFFFF">
                  <a:alpha val="0"/>
                </a:srgbClr>
              </a:solidFill>
              <a:prstDash val="solid"/>
            </a:ln>
            <a:effectLst>
              <a:outerShdw blurRad="50800" dist="38100" dir="2700000" algn="tl">
                <a:prstClr val="black">
                  <a:alpha val="20000"/>
                </a:prstClr>
              </a:outerShdw>
            </a:effectLst>
          </c:spPr>
          <c:invertIfNegative val="0"/>
          <c:dPt>
            <c:idx val="0"/>
            <c:invertIfNegative val="0"/>
            <c:bubble3D val="0"/>
            <c:spPr>
              <a:solidFill>
                <a:srgbClr val="7BB553"/>
              </a:solidFill>
              <a:ln>
                <a:solidFill>
                  <a:srgbClr val="7BB553"/>
                </a:solidFill>
              </a:ln>
            </c:spPr>
            <c:extLst>
              <c:ext xmlns:c16="http://schemas.microsoft.com/office/drawing/2014/chart" uri="{C3380CC4-5D6E-409C-BE32-E72D297353CC}">
                <c16:uniqueId val="{00000001-F35F-4A63-803E-5D2C6F33AAA2}"/>
              </c:ext>
            </c:extLst>
          </c:dPt>
          <c:dPt>
            <c:idx val="1"/>
            <c:invertIfNegative val="0"/>
            <c:bubble3D val="0"/>
            <c:spPr>
              <a:solidFill>
                <a:srgbClr val="A9C993"/>
              </a:solidFill>
              <a:ln>
                <a:solidFill>
                  <a:srgbClr val="A9C993"/>
                </a:solidFill>
              </a:ln>
            </c:spPr>
            <c:extLst>
              <c:ext xmlns:c16="http://schemas.microsoft.com/office/drawing/2014/chart" uri="{C3380CC4-5D6E-409C-BE32-E72D297353CC}">
                <c16:uniqueId val="{00000003-F35F-4A63-803E-5D2C6F33AAA2}"/>
              </c:ext>
            </c:extLst>
          </c:dPt>
          <c:dPt>
            <c:idx val="2"/>
            <c:invertIfNegative val="0"/>
            <c:bubble3D val="0"/>
            <c:spPr>
              <a:solidFill>
                <a:srgbClr val="8064A9"/>
              </a:solidFill>
              <a:ln>
                <a:solidFill>
                  <a:srgbClr val="8064A9"/>
                </a:solidFill>
              </a:ln>
            </c:spPr>
            <c:extLst>
              <c:ext xmlns:c16="http://schemas.microsoft.com/office/drawing/2014/chart" uri="{C3380CC4-5D6E-409C-BE32-E72D297353CC}">
                <c16:uniqueId val="{00000005-F35F-4A63-803E-5D2C6F33AAA2}"/>
              </c:ext>
            </c:extLst>
          </c:dPt>
          <c:dPt>
            <c:idx val="3"/>
            <c:invertIfNegative val="0"/>
            <c:bubble3D val="0"/>
            <c:spPr>
              <a:solidFill>
                <a:srgbClr val="141B4D"/>
              </a:solidFill>
              <a:ln>
                <a:solidFill>
                  <a:srgbClr val="141B4D"/>
                </a:solidFill>
              </a:ln>
            </c:spPr>
            <c:extLst>
              <c:ext xmlns:c16="http://schemas.microsoft.com/office/drawing/2014/chart" uri="{C3380CC4-5D6E-409C-BE32-E72D297353CC}">
                <c16:uniqueId val="{00000007-F35F-4A63-803E-5D2C6F33AAA2}"/>
              </c:ext>
            </c:extLst>
          </c:dPt>
          <c:dPt>
            <c:idx val="4"/>
            <c:invertIfNegative val="0"/>
            <c:bubble3D val="0"/>
            <c:spPr>
              <a:solidFill>
                <a:srgbClr val="F49A28"/>
              </a:solidFill>
              <a:ln>
                <a:solidFill>
                  <a:srgbClr val="F49A28"/>
                </a:solidFill>
              </a:ln>
            </c:spPr>
            <c:extLst>
              <c:ext xmlns:c16="http://schemas.microsoft.com/office/drawing/2014/chart" uri="{C3380CC4-5D6E-409C-BE32-E72D297353CC}">
                <c16:uniqueId val="{00000009-F35F-4A63-803E-5D2C6F33AAA2}"/>
              </c:ext>
            </c:extLst>
          </c:dPt>
          <c:dPt>
            <c:idx val="5"/>
            <c:invertIfNegative val="0"/>
            <c:bubble3D val="0"/>
            <c:spPr>
              <a:solidFill>
                <a:srgbClr val="0059A6"/>
              </a:solidFill>
              <a:ln>
                <a:solidFill>
                  <a:srgbClr val="0059A6"/>
                </a:solidFill>
              </a:ln>
            </c:spPr>
            <c:extLst>
              <c:ext xmlns:c16="http://schemas.microsoft.com/office/drawing/2014/chart" uri="{C3380CC4-5D6E-409C-BE32-E72D297353CC}">
                <c16:uniqueId val="{0000000B-F35F-4A63-803E-5D2C6F33AAA2}"/>
              </c:ext>
            </c:extLst>
          </c:dPt>
          <c:dPt>
            <c:idx val="6"/>
            <c:invertIfNegative val="0"/>
            <c:bubble3D val="0"/>
            <c:spPr>
              <a:solidFill>
                <a:srgbClr val="2E8B57"/>
              </a:solidFill>
              <a:ln>
                <a:solidFill>
                  <a:srgbClr val="2E8B57"/>
                </a:solidFill>
              </a:ln>
            </c:spPr>
            <c:extLst>
              <c:ext xmlns:c16="http://schemas.microsoft.com/office/drawing/2014/chart" uri="{C3380CC4-5D6E-409C-BE32-E72D297353CC}">
                <c16:uniqueId val="{0000000D-F35F-4A63-803E-5D2C6F33AAA2}"/>
              </c:ext>
            </c:extLst>
          </c:dPt>
          <c:dPt>
            <c:idx val="7"/>
            <c:invertIfNegative val="0"/>
            <c:bubble3D val="0"/>
            <c:spPr>
              <a:solidFill>
                <a:srgbClr val="00A3B4"/>
              </a:solidFill>
              <a:ln>
                <a:solidFill>
                  <a:srgbClr val="00A3B4"/>
                </a:solidFill>
              </a:ln>
            </c:spPr>
            <c:extLst>
              <c:ext xmlns:c16="http://schemas.microsoft.com/office/drawing/2014/chart" uri="{C3380CC4-5D6E-409C-BE32-E72D297353CC}">
                <c16:uniqueId val="{0000000F-F35F-4A63-803E-5D2C6F33AAA2}"/>
              </c:ext>
            </c:extLst>
          </c:dPt>
          <c:dPt>
            <c:idx val="8"/>
            <c:invertIfNegative val="0"/>
            <c:bubble3D val="0"/>
            <c:spPr>
              <a:solidFill>
                <a:srgbClr val="A51366"/>
              </a:solidFill>
              <a:ln>
                <a:solidFill>
                  <a:srgbClr val="A51366"/>
                </a:solidFill>
              </a:ln>
            </c:spPr>
            <c:extLst>
              <c:ext xmlns:c16="http://schemas.microsoft.com/office/drawing/2014/chart" uri="{C3380CC4-5D6E-409C-BE32-E72D297353CC}">
                <c16:uniqueId val="{00000011-F35F-4A63-803E-5D2C6F33AAA2}"/>
              </c:ext>
            </c:extLst>
          </c:dPt>
          <c:dPt>
            <c:idx val="9"/>
            <c:invertIfNegative val="0"/>
            <c:bubble3D val="0"/>
            <c:spPr>
              <a:solidFill>
                <a:srgbClr val="E77D0B"/>
              </a:solidFill>
              <a:ln>
                <a:solidFill>
                  <a:srgbClr val="E77D0B"/>
                </a:solidFill>
              </a:ln>
            </c:spPr>
            <c:extLst>
              <c:ext xmlns:c16="http://schemas.microsoft.com/office/drawing/2014/chart" uri="{C3380CC4-5D6E-409C-BE32-E72D297353CC}">
                <c16:uniqueId val="{00000013-F35F-4A63-803E-5D2C6F33AAA2}"/>
              </c:ext>
            </c:extLst>
          </c:dPt>
          <c:dPt>
            <c:idx val="10"/>
            <c:invertIfNegative val="0"/>
            <c:bubble3D val="0"/>
            <c:spPr>
              <a:solidFill>
                <a:srgbClr val="CF9CC7"/>
              </a:solidFill>
              <a:ln>
                <a:solidFill>
                  <a:srgbClr val="CF9CC7"/>
                </a:solidFill>
              </a:ln>
            </c:spPr>
            <c:extLst>
              <c:ext xmlns:c16="http://schemas.microsoft.com/office/drawing/2014/chart" uri="{C3380CC4-5D6E-409C-BE32-E72D297353CC}">
                <c16:uniqueId val="{00000015-F35F-4A63-803E-5D2C6F33AAA2}"/>
              </c:ext>
            </c:extLst>
          </c:dPt>
          <c:dPt>
            <c:idx val="11"/>
            <c:invertIfNegative val="0"/>
            <c:bubble3D val="0"/>
            <c:spPr>
              <a:solidFill>
                <a:srgbClr val="91BFE7"/>
              </a:solidFill>
              <a:ln>
                <a:solidFill>
                  <a:srgbClr val="91BFE7"/>
                </a:solidFill>
              </a:ln>
            </c:spPr>
            <c:extLst>
              <c:ext xmlns:c16="http://schemas.microsoft.com/office/drawing/2014/chart" uri="{C3380CC4-5D6E-409C-BE32-E72D297353CC}">
                <c16:uniqueId val="{00000017-F35F-4A63-803E-5D2C6F33AAA2}"/>
              </c:ext>
            </c:extLst>
          </c:dPt>
          <c:dLbls>
            <c:dLbl>
              <c:idx val="0"/>
              <c:tx>
                <c:rich>
                  <a:bodyPr wrap="none">
                    <a:spAutoFit/>
                  </a:bodyPr>
                  <a:lstStyle/>
                  <a:p>
                    <a:pPr>
                      <a:defRPr/>
                    </a:pPr>
                    <a:fld id="{5E5F2CB5-922F-4274-AC3B-5CC9B6FD523E}"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F35F-4A63-803E-5D2C6F33AAA2}"/>
                </c:ext>
              </c:extLst>
            </c:dLbl>
            <c:dLbl>
              <c:idx val="1"/>
              <c:tx>
                <c:rich>
                  <a:bodyPr wrap="none">
                    <a:spAutoFit/>
                  </a:bodyPr>
                  <a:lstStyle/>
                  <a:p>
                    <a:pPr>
                      <a:defRPr/>
                    </a:pPr>
                    <a:fld id="{C0CE486D-2F3B-4723-BE7E-E69EBD08B645}"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F35F-4A63-803E-5D2C6F33AAA2}"/>
                </c:ext>
              </c:extLst>
            </c:dLbl>
            <c:dLbl>
              <c:idx val="2"/>
              <c:tx>
                <c:rich>
                  <a:bodyPr wrap="none">
                    <a:spAutoFit/>
                  </a:bodyPr>
                  <a:lstStyle/>
                  <a:p>
                    <a:pPr>
                      <a:defRPr/>
                    </a:pPr>
                    <a:fld id="{472E5D2F-CECC-4708-B04A-535E848DE373}"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F35F-4A63-803E-5D2C6F33AAA2}"/>
                </c:ext>
              </c:extLst>
            </c:dLbl>
            <c:dLbl>
              <c:idx val="3"/>
              <c:tx>
                <c:rich>
                  <a:bodyPr wrap="none">
                    <a:spAutoFit/>
                  </a:bodyPr>
                  <a:lstStyle/>
                  <a:p>
                    <a:pPr>
                      <a:defRPr/>
                    </a:pPr>
                    <a:fld id="{1D88FFE2-B52F-4A67-AB7F-AC50DE3CCEF9}"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F35F-4A63-803E-5D2C6F33AAA2}"/>
                </c:ext>
              </c:extLst>
            </c:dLbl>
            <c:dLbl>
              <c:idx val="4"/>
              <c:tx>
                <c:rich>
                  <a:bodyPr wrap="none">
                    <a:spAutoFit/>
                  </a:bodyPr>
                  <a:lstStyle/>
                  <a:p>
                    <a:pPr>
                      <a:defRPr/>
                    </a:pPr>
                    <a:fld id="{4403BBBD-5EA6-42B5-BB62-CE72CAE8888B}"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9-F35F-4A63-803E-5D2C6F33AAA2}"/>
                </c:ext>
              </c:extLst>
            </c:dLbl>
            <c:dLbl>
              <c:idx val="5"/>
              <c:tx>
                <c:rich>
                  <a:bodyPr wrap="none">
                    <a:spAutoFit/>
                  </a:bodyPr>
                  <a:lstStyle/>
                  <a:p>
                    <a:pPr>
                      <a:defRPr/>
                    </a:pPr>
                    <a:fld id="{49C85A28-DF14-4872-A632-B3E6ACB7DC84}"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B-F35F-4A63-803E-5D2C6F33AAA2}"/>
                </c:ext>
              </c:extLst>
            </c:dLbl>
            <c:dLbl>
              <c:idx val="6"/>
              <c:tx>
                <c:rich>
                  <a:bodyPr wrap="none">
                    <a:spAutoFit/>
                  </a:bodyPr>
                  <a:lstStyle/>
                  <a:p>
                    <a:pPr>
                      <a:defRPr/>
                    </a:pPr>
                    <a:fld id="{A9D88636-8A53-479A-97EA-0A9BC79BA24B}"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D-F35F-4A63-803E-5D2C6F33AAA2}"/>
                </c:ext>
              </c:extLst>
            </c:dLbl>
            <c:dLbl>
              <c:idx val="7"/>
              <c:tx>
                <c:rich>
                  <a:bodyPr wrap="none">
                    <a:spAutoFit/>
                  </a:bodyPr>
                  <a:lstStyle/>
                  <a:p>
                    <a:pPr>
                      <a:defRPr/>
                    </a:pPr>
                    <a:fld id="{5416BE3C-3F1B-4607-BA5E-86CD52B045E7}"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F-F35F-4A63-803E-5D2C6F33AAA2}"/>
                </c:ext>
              </c:extLst>
            </c:dLbl>
            <c:dLbl>
              <c:idx val="8"/>
              <c:tx>
                <c:rich>
                  <a:bodyPr wrap="none">
                    <a:spAutoFit/>
                  </a:bodyPr>
                  <a:lstStyle/>
                  <a:p>
                    <a:pPr>
                      <a:defRPr/>
                    </a:pPr>
                    <a:fld id="{96FB0AB0-7510-45E9-B8C8-C81901DD6B1B}"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1-F35F-4A63-803E-5D2C6F33AAA2}"/>
                </c:ext>
              </c:extLst>
            </c:dLbl>
            <c:dLbl>
              <c:idx val="9"/>
              <c:tx>
                <c:rich>
                  <a:bodyPr wrap="none">
                    <a:spAutoFit/>
                  </a:bodyPr>
                  <a:lstStyle/>
                  <a:p>
                    <a:pPr>
                      <a:defRPr/>
                    </a:pPr>
                    <a:fld id="{F0B52326-537A-4F9B-A88C-B3A02374D87A}"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3-F35F-4A63-803E-5D2C6F33AAA2}"/>
                </c:ext>
              </c:extLst>
            </c:dLbl>
            <c:dLbl>
              <c:idx val="10"/>
              <c:tx>
                <c:rich>
                  <a:bodyPr wrap="none">
                    <a:spAutoFit/>
                  </a:bodyPr>
                  <a:lstStyle/>
                  <a:p>
                    <a:pPr>
                      <a:defRPr/>
                    </a:pPr>
                    <a:fld id="{DF65128C-BDCF-453B-8276-6FCC145867F2}"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5-F35F-4A63-803E-5D2C6F33AAA2}"/>
                </c:ext>
              </c:extLst>
            </c:dLbl>
            <c:dLbl>
              <c:idx val="11"/>
              <c:tx>
                <c:rich>
                  <a:bodyPr wrap="none">
                    <a:spAutoFit/>
                  </a:bodyPr>
                  <a:lstStyle/>
                  <a:p>
                    <a:pPr>
                      <a:defRPr/>
                    </a:pPr>
                    <a:fld id="{EF253582-1B27-430C-AE49-8E663BEA5CD0}" type="VALUE">
                      <a:rPr lang="en-US" sz="788" b="0" i="0" u="none">
                        <a:solidFill>
                          <a:srgbClr val="19224C"/>
                        </a:solidFill>
                        <a:latin typeface="arial"/>
                      </a:rPr>
                      <a:pPr>
                        <a:defRPr/>
                      </a:pPr>
                      <a:t>[VALUE]</a:t>
                    </a:fld>
                    <a:r>
                      <a:rPr lang="en-US" sz="788" b="0" i="0" u="none">
                        <a:solidFill>
                          <a:srgbClr val="19224C"/>
                        </a:solidFill>
                        <a:latin typeface="arial"/>
                      </a:rPr>
                      <a:t>%</a:t>
                    </a:r>
                  </a:p>
                </c:rich>
              </c:tx>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7-F35F-4A63-803E-5D2C6F33AAA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Sheet1!$A$2:$A$13</c:f>
              <c:strCache>
                <c:ptCount val="12"/>
                <c:pt idx="0">
                  <c:v>Neighbourhood Contribution</c:v>
                </c:pt>
                <c:pt idx="1">
                  <c:v>Approach to ASB</c:v>
                </c:pt>
                <c:pt idx="2">
                  <c:v>Complaints Handling</c:v>
                </c:pt>
                <c:pt idx="3">
                  <c:v>Listens &amp; Acts</c:v>
                </c:pt>
                <c:pt idx="4">
                  <c:v>Time Taken Repairs</c:v>
                </c:pt>
                <c:pt idx="5">
                  <c:v>Kept Informed</c:v>
                </c:pt>
                <c:pt idx="6">
                  <c:v>Communal Areas</c:v>
                </c:pt>
                <c:pt idx="7">
                  <c:v>Overall Satisfaction</c:v>
                </c:pt>
                <c:pt idx="8">
                  <c:v>Well Maintained Home</c:v>
                </c:pt>
                <c:pt idx="9">
                  <c:v>Repairs Last 12 Months</c:v>
                </c:pt>
                <c:pt idx="10">
                  <c:v>Safe Home</c:v>
                </c:pt>
                <c:pt idx="11">
                  <c:v>Fairly &amp; with Respect</c:v>
                </c:pt>
              </c:strCache>
            </c:strRef>
          </c:cat>
          <c:val>
            <c:numRef>
              <c:f>Sheet1!$B$2:$B$13</c:f>
              <c:numCache>
                <c:formatCode>0</c:formatCode>
                <c:ptCount val="12"/>
                <c:pt idx="0">
                  <c:v>59</c:v>
                </c:pt>
                <c:pt idx="1">
                  <c:v>61</c:v>
                </c:pt>
                <c:pt idx="2">
                  <c:v>64</c:v>
                </c:pt>
                <c:pt idx="3">
                  <c:v>67</c:v>
                </c:pt>
                <c:pt idx="4">
                  <c:v>68</c:v>
                </c:pt>
                <c:pt idx="5">
                  <c:v>68</c:v>
                </c:pt>
                <c:pt idx="6">
                  <c:v>71</c:v>
                </c:pt>
                <c:pt idx="7">
                  <c:v>74</c:v>
                </c:pt>
                <c:pt idx="8">
                  <c:v>74</c:v>
                </c:pt>
                <c:pt idx="9">
                  <c:v>75</c:v>
                </c:pt>
                <c:pt idx="10">
                  <c:v>76</c:v>
                </c:pt>
                <c:pt idx="11">
                  <c:v>79</c:v>
                </c:pt>
              </c:numCache>
            </c:numRef>
          </c:val>
          <c:extLst>
            <c:ext xmlns:c16="http://schemas.microsoft.com/office/drawing/2014/chart" uri="{C3380CC4-5D6E-409C-BE32-E72D297353CC}">
              <c16:uniqueId val="{00000018-F35F-4A63-803E-5D2C6F33AAA2}"/>
            </c:ext>
          </c:extLst>
        </c:ser>
        <c:dLbls>
          <c:showLegendKey val="0"/>
          <c:showVal val="0"/>
          <c:showCatName val="0"/>
          <c:showSerName val="0"/>
          <c:showPercent val="0"/>
          <c:showBubbleSize val="0"/>
        </c:dLbls>
        <c:gapWidth val="50"/>
        <c:axId val="1781043818"/>
        <c:axId val="300219759"/>
      </c:barChart>
      <c:catAx>
        <c:axId val="1781043818"/>
        <c:scaling>
          <c:orientation val="minMax"/>
        </c:scaling>
        <c:delete val="0"/>
        <c:axPos val="l"/>
        <c:numFmt formatCode="General" sourceLinked="1"/>
        <c:majorTickMark val="none"/>
        <c:minorTickMark val="none"/>
        <c:tickLblPos val="nextTo"/>
        <c:spPr>
          <a:ln w="9525" cap="sq">
            <a:solidFill>
              <a:srgbClr val="D8D8D8"/>
            </a:solidFill>
            <a:prstDash val="solid"/>
            <a:miter/>
          </a:ln>
        </c:spPr>
        <c:txPr>
          <a:bodyPr rot="0"/>
          <a:lstStyle/>
          <a:p>
            <a:pPr algn="r">
              <a:defRPr sz="788" b="0" i="0" u="none" smtId="4294967295">
                <a:solidFill>
                  <a:srgbClr val="19224C"/>
                </a:solidFill>
                <a:latin typeface="arial"/>
              </a:defRPr>
            </a:pPr>
            <a:endParaRPr lang="en-US"/>
          </a:p>
        </c:txPr>
        <c:crossAx val="300219759"/>
        <c:crosses val="autoZero"/>
        <c:auto val="0"/>
        <c:lblAlgn val="ctr"/>
        <c:lblOffset val="100"/>
        <c:noMultiLvlLbl val="0"/>
      </c:catAx>
      <c:valAx>
        <c:axId val="300219759"/>
        <c:scaling>
          <c:orientation val="minMax"/>
          <c:max val="110"/>
        </c:scaling>
        <c:delete val="0"/>
        <c:axPos val="b"/>
        <c:numFmt formatCode="General\%" sourceLinked="0"/>
        <c:majorTickMark val="none"/>
        <c:minorTickMark val="none"/>
        <c:tickLblPos val="low"/>
        <c:spPr>
          <a:ln w="9525" cap="sq">
            <a:solidFill>
              <a:srgbClr val="FFFFFF">
                <a:alpha val="0"/>
              </a:srgbClr>
            </a:solidFill>
            <a:prstDash val="solid"/>
            <a:miter/>
          </a:ln>
        </c:spPr>
        <c:txPr>
          <a:bodyPr rot="0"/>
          <a:lstStyle/>
          <a:p>
            <a:pPr>
              <a:defRPr sz="675" b="0" i="0" u="none" smtId="4294967295">
                <a:solidFill>
                  <a:srgbClr val="FFFFFF">
                    <a:alpha val="0"/>
                  </a:srgbClr>
                </a:solidFill>
                <a:latin typeface="arial"/>
              </a:defRPr>
            </a:pPr>
            <a:endParaRPr lang="en-US"/>
          </a:p>
        </c:txPr>
        <c:crossAx val="1781043818"/>
        <c:crosses val="autoZero"/>
        <c:crossBetween val="between"/>
      </c:valAx>
      <c:spPr>
        <a:solidFill>
          <a:srgbClr val="FFFFFF">
            <a:alpha val="0"/>
          </a:srgbClr>
        </a:solidFill>
      </c:spPr>
    </c:plotArea>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948556430446192"/>
          <c:y val="6.4327485380116955E-2"/>
          <c:w val="0.55395888013998251"/>
          <c:h val="0.8183524427867569"/>
        </c:manualLayout>
      </c:layout>
      <c:barChart>
        <c:barDir val="bar"/>
        <c:grouping val="stacked"/>
        <c:varyColors val="0"/>
        <c:ser>
          <c:idx val="0"/>
          <c:order val="0"/>
          <c:tx>
            <c:strRef>
              <c:f>Sheet1!$B$1</c:f>
              <c:strCache>
                <c:ptCount val="1"/>
                <c:pt idx="0">
                  <c:v>Overall Satisfaction</c:v>
                </c:pt>
              </c:strCache>
            </c:strRef>
          </c:tx>
          <c:spPr>
            <a:solidFill>
              <a:srgbClr val="00A3B4"/>
            </a:solidFill>
            <a:ln w="9525" cmpd="sng">
              <a:solidFill>
                <a:srgbClr val="FFFFFF"/>
              </a:solidFill>
              <a:prstDash val="solid"/>
            </a:ln>
            <a:effectLst>
              <a:outerShdw blurRad="50800" dist="38100" dir="2700000" algn="tl">
                <a:prstClr val="black">
                  <a:alpha val="20000"/>
                </a:prstClr>
              </a:outerShdw>
            </a:effectLst>
          </c:spPr>
          <c:invertIfNegative val="0"/>
          <c:dLbls>
            <c:dLbl>
              <c:idx val="0"/>
              <c:tx>
                <c:rich>
                  <a:bodyPr wrap="none">
                    <a:spAutoFit/>
                  </a:bodyPr>
                  <a:lstStyle/>
                  <a:p>
                    <a:pPr>
                      <a:defRPr/>
                    </a:pPr>
                    <a:fld id="{5EDF2DB5-065B-4DB9-875B-95951EF49E47}"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879E-42E4-8A2C-A89365C614EE}"/>
                </c:ext>
              </c:extLst>
            </c:dLbl>
            <c:dLbl>
              <c:idx val="1"/>
              <c:tx>
                <c:rich>
                  <a:bodyPr wrap="none">
                    <a:spAutoFit/>
                  </a:bodyPr>
                  <a:lstStyle/>
                  <a:p>
                    <a:pPr>
                      <a:defRPr/>
                    </a:pPr>
                    <a:fld id="{3D71857E-11A1-4628-856F-B1250AB46940}"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879E-42E4-8A2C-A89365C614EE}"/>
                </c:ext>
              </c:extLst>
            </c:dLbl>
            <c:dLbl>
              <c:idx val="2"/>
              <c:tx>
                <c:rich>
                  <a:bodyPr wrap="none">
                    <a:spAutoFit/>
                  </a:bodyPr>
                  <a:lstStyle/>
                  <a:p>
                    <a:pPr>
                      <a:defRPr/>
                    </a:pPr>
                    <a:fld id="{E7DB3D7E-83A3-40A6-9F79-115D368A5D23}"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879E-42E4-8A2C-A89365C614EE}"/>
                </c:ext>
              </c:extLst>
            </c:dLbl>
            <c:dLbl>
              <c:idx val="3"/>
              <c:tx>
                <c:rich>
                  <a:bodyPr wrap="none">
                    <a:spAutoFit/>
                  </a:bodyPr>
                  <a:lstStyle/>
                  <a:p>
                    <a:pPr>
                      <a:defRPr/>
                    </a:pPr>
                    <a:fld id="{2C1C8090-DBF6-4EB8-87D1-E492A96E345E}"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79E-42E4-8A2C-A89365C614EE}"/>
                </c:ext>
              </c:extLst>
            </c:dLbl>
            <c:dLbl>
              <c:idx val="4"/>
              <c:tx>
                <c:rich>
                  <a:bodyPr wrap="none">
                    <a:spAutoFit/>
                  </a:bodyPr>
                  <a:lstStyle/>
                  <a:p>
                    <a:pPr>
                      <a:defRPr/>
                    </a:pPr>
                    <a:fld id="{395A3C8E-5058-475F-B61B-E5E190EA38E3}"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4-879E-42E4-8A2C-A89365C614EE}"/>
                </c:ext>
              </c:extLst>
            </c:dLbl>
            <c:dLbl>
              <c:idx val="5"/>
              <c:tx>
                <c:rich>
                  <a:bodyPr wrap="none">
                    <a:spAutoFit/>
                  </a:bodyPr>
                  <a:lstStyle/>
                  <a:p>
                    <a:pPr>
                      <a:defRPr/>
                    </a:pPr>
                    <a:fld id="{A5694C06-C34E-4A07-9371-2600AD75F9D1}"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879E-42E4-8A2C-A89365C614EE}"/>
                </c:ext>
              </c:extLst>
            </c:dLbl>
            <c:dLbl>
              <c:idx val="6"/>
              <c:tx>
                <c:rich>
                  <a:bodyPr wrap="none">
                    <a:spAutoFit/>
                  </a:bodyPr>
                  <a:lstStyle/>
                  <a:p>
                    <a:pPr>
                      <a:defRPr/>
                    </a:pPr>
                    <a:fld id="{376CAE49-52F7-469A-9000-ED8785397CAC}"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6-879E-42E4-8A2C-A89365C614EE}"/>
                </c:ext>
              </c:extLst>
            </c:dLbl>
            <c:dLbl>
              <c:idx val="7"/>
              <c:tx>
                <c:rich>
                  <a:bodyPr wrap="none">
                    <a:spAutoFit/>
                  </a:bodyPr>
                  <a:lstStyle/>
                  <a:p>
                    <a:pPr>
                      <a:defRPr/>
                    </a:pPr>
                    <a:fld id="{DD00A706-7226-45C4-89C8-6A0BE6CE6B5B}"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879E-42E4-8A2C-A89365C614E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Sheet1!$A$2:$A$9</c:f>
              <c:strCache>
                <c:ptCount val="8"/>
                <c:pt idx="0">
                  <c:v>West Midlands (n=4)</c:v>
                </c:pt>
                <c:pt idx="1">
                  <c:v>Yorkshire and The Humber (n=33)</c:v>
                </c:pt>
                <c:pt idx="2">
                  <c:v>South West (n=13)</c:v>
                </c:pt>
                <c:pt idx="3">
                  <c:v>South East (n=9)</c:v>
                </c:pt>
                <c:pt idx="4">
                  <c:v>North West (n=80)</c:v>
                </c:pt>
                <c:pt idx="5">
                  <c:v>London (n=5)</c:v>
                </c:pt>
                <c:pt idx="6">
                  <c:v>East of England (n=4)</c:v>
                </c:pt>
                <c:pt idx="7">
                  <c:v>East Midlands (n=19)</c:v>
                </c:pt>
              </c:strCache>
            </c:strRef>
          </c:cat>
          <c:val>
            <c:numRef>
              <c:f>Sheet1!$B$2:$B$9</c:f>
              <c:numCache>
                <c:formatCode>0</c:formatCode>
                <c:ptCount val="8"/>
                <c:pt idx="0">
                  <c:v>75</c:v>
                </c:pt>
                <c:pt idx="1">
                  <c:v>83</c:v>
                </c:pt>
                <c:pt idx="2">
                  <c:v>69</c:v>
                </c:pt>
                <c:pt idx="3">
                  <c:v>26</c:v>
                </c:pt>
                <c:pt idx="4">
                  <c:v>77</c:v>
                </c:pt>
                <c:pt idx="5">
                  <c:v>100</c:v>
                </c:pt>
                <c:pt idx="6">
                  <c:v>73</c:v>
                </c:pt>
                <c:pt idx="7">
                  <c:v>59</c:v>
                </c:pt>
              </c:numCache>
            </c:numRef>
          </c:val>
          <c:extLst>
            <c:ext xmlns:c16="http://schemas.microsoft.com/office/drawing/2014/chart" uri="{C3380CC4-5D6E-409C-BE32-E72D297353CC}">
              <c16:uniqueId val="{00000008-879E-42E4-8A2C-A89365C614EE}"/>
            </c:ext>
          </c:extLst>
        </c:ser>
        <c:dLbls>
          <c:showLegendKey val="0"/>
          <c:showVal val="0"/>
          <c:showCatName val="0"/>
          <c:showSerName val="0"/>
          <c:showPercent val="0"/>
          <c:showBubbleSize val="0"/>
        </c:dLbls>
        <c:gapWidth val="0"/>
        <c:overlap val="100"/>
        <c:axId val="1282083135"/>
        <c:axId val="871719801"/>
      </c:barChart>
      <c:catAx>
        <c:axId val="1282083135"/>
        <c:scaling>
          <c:orientation val="minMax"/>
        </c:scaling>
        <c:delete val="0"/>
        <c:axPos val="l"/>
        <c:numFmt formatCode="General" sourceLinked="1"/>
        <c:majorTickMark val="none"/>
        <c:minorTickMark val="none"/>
        <c:tickLblPos val="low"/>
        <c:spPr>
          <a:ln w="9525" cap="sq">
            <a:solidFill>
              <a:srgbClr val="C0D0E0"/>
            </a:solidFill>
            <a:prstDash val="solid"/>
            <a:miter/>
          </a:ln>
        </c:spPr>
        <c:txPr>
          <a:bodyPr rot="0"/>
          <a:lstStyle/>
          <a:p>
            <a:pPr algn="r">
              <a:defRPr sz="750" b="0" i="0" u="none" smtId="4294967295">
                <a:solidFill>
                  <a:srgbClr val="141B4D"/>
                </a:solidFill>
                <a:latin typeface="arial"/>
              </a:defRPr>
            </a:pPr>
            <a:endParaRPr lang="en-US"/>
          </a:p>
        </c:txPr>
        <c:crossAx val="871719801"/>
        <c:crosses val="autoZero"/>
        <c:auto val="0"/>
        <c:lblAlgn val="ctr"/>
        <c:lblOffset val="100"/>
        <c:noMultiLvlLbl val="0"/>
      </c:catAx>
      <c:valAx>
        <c:axId val="871719801"/>
        <c:scaling>
          <c:orientation val="minMax"/>
        </c:scaling>
        <c:delete val="0"/>
        <c:axPos val="b"/>
        <c:numFmt formatCode="General" sourceLinked="0"/>
        <c:majorTickMark val="none"/>
        <c:minorTickMark val="none"/>
        <c:tickLblPos val="low"/>
        <c:spPr>
          <a:ln w="9525" cap="sq">
            <a:solidFill>
              <a:srgbClr val="FFFFFF">
                <a:alpha val="0"/>
              </a:srgbClr>
            </a:solidFill>
            <a:prstDash val="solid"/>
            <a:miter/>
          </a:ln>
        </c:spPr>
        <c:txPr>
          <a:bodyPr rot="0"/>
          <a:lstStyle/>
          <a:p>
            <a:pPr>
              <a:defRPr sz="788" b="0" i="0" u="none" smtId="4294967295">
                <a:solidFill>
                  <a:srgbClr val="FFFFFF">
                    <a:alpha val="0"/>
                  </a:srgbClr>
                </a:solidFill>
                <a:latin typeface="arial"/>
              </a:defRPr>
            </a:pPr>
            <a:endParaRPr lang="en-US"/>
          </a:p>
        </c:txPr>
        <c:crossAx val="1282083135"/>
        <c:crosses val="autoZero"/>
        <c:crossBetween val="between"/>
      </c:valAx>
      <c:spPr>
        <a:solidFill>
          <a:srgbClr val="FFFFFF">
            <a:alpha val="0"/>
          </a:srgbClr>
        </a:solidFill>
      </c:spPr>
    </c:plotArea>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Overall Satisfaction</c:v>
                </c:pt>
              </c:strCache>
            </c:strRef>
          </c:tx>
          <c:spPr>
            <a:ln w="19050" cap="sq">
              <a:solidFill>
                <a:srgbClr val="00A3B4"/>
              </a:solidFill>
              <a:prstDash val="solid"/>
              <a:miter/>
            </a:ln>
            <a:effectLst>
              <a:outerShdw blurRad="50800" dist="38100" dir="2700000" algn="tl">
                <a:prstClr val="black">
                  <a:alpha val="20000"/>
                </a:prstClr>
              </a:outerShdw>
            </a:effectLst>
          </c:spPr>
          <c:marker>
            <c:symbol val="circle"/>
            <c:size val="6"/>
            <c:spPr>
              <a:solidFill>
                <a:srgbClr val="00A3B4"/>
              </a:solidFill>
              <a:ln>
                <a:solidFill>
                  <a:srgbClr val="00A3B4"/>
                </a:solidFill>
              </a:ln>
            </c:spPr>
          </c:marker>
          <c:dLbls>
            <c:dLbl>
              <c:idx val="0"/>
              <c:tx>
                <c:rich>
                  <a:bodyPr wrap="none">
                    <a:spAutoFit/>
                  </a:bodyPr>
                  <a:lstStyle/>
                  <a:p>
                    <a:pPr>
                      <a:defRPr/>
                    </a:pPr>
                    <a:fld id="{22040BAF-9AAB-40F3-8963-1EEA98439B55}"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F815-4971-AFC3-6DB63AE0CA7D}"/>
                </c:ext>
              </c:extLst>
            </c:dLbl>
            <c:dLbl>
              <c:idx val="1"/>
              <c:tx>
                <c:rich>
                  <a:bodyPr wrap="none">
                    <a:spAutoFit/>
                  </a:bodyPr>
                  <a:lstStyle/>
                  <a:p>
                    <a:pPr>
                      <a:defRPr/>
                    </a:pPr>
                    <a:fld id="{C548D9D5-3489-438E-8192-E71D96C33698}"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F815-4971-AFC3-6DB63AE0CA7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2024/25 (n=409)</c:v>
                </c:pt>
                <c:pt idx="1">
                  <c:v>2025/26 (n=167)</c:v>
                </c:pt>
              </c:strCache>
            </c:strRef>
          </c:cat>
          <c:val>
            <c:numRef>
              <c:f>Sheet1!$B$2:$B$3</c:f>
              <c:numCache>
                <c:formatCode>0</c:formatCode>
                <c:ptCount val="2"/>
                <c:pt idx="0">
                  <c:v>89</c:v>
                </c:pt>
                <c:pt idx="1">
                  <c:v>74</c:v>
                </c:pt>
              </c:numCache>
            </c:numRef>
          </c:val>
          <c:smooth val="0"/>
          <c:extLst>
            <c:ext xmlns:c16="http://schemas.microsoft.com/office/drawing/2014/chart" uri="{C3380CC4-5D6E-409C-BE32-E72D297353CC}">
              <c16:uniqueId val="{00000002-F815-4971-AFC3-6DB63AE0CA7D}"/>
            </c:ext>
          </c:extLst>
        </c:ser>
        <c:dLbls>
          <c:showLegendKey val="0"/>
          <c:showVal val="0"/>
          <c:showCatName val="0"/>
          <c:showSerName val="0"/>
          <c:showPercent val="0"/>
          <c:showBubbleSize val="0"/>
        </c:dLbls>
        <c:marker val="1"/>
        <c:smooth val="0"/>
        <c:axId val="1337874319"/>
        <c:axId val="1244928171"/>
      </c:lineChart>
      <c:catAx>
        <c:axId val="1337874319"/>
        <c:scaling>
          <c:orientation val="minMax"/>
        </c:scaling>
        <c:delete val="0"/>
        <c:axPos val="b"/>
        <c:numFmt formatCode="General" sourceLinked="1"/>
        <c:majorTickMark val="none"/>
        <c:minorTickMark val="none"/>
        <c:tickLblPos val="low"/>
        <c:spPr>
          <a:ln w="9525" cap="sq">
            <a:solidFill>
              <a:srgbClr val="B6ACAC"/>
            </a:solidFill>
            <a:prstDash val="solid"/>
            <a:miter/>
          </a:ln>
        </c:spPr>
        <c:txPr>
          <a:bodyPr rot="0"/>
          <a:lstStyle/>
          <a:p>
            <a:pPr>
              <a:defRPr sz="788" b="0" i="0" u="none" smtId="4294967295">
                <a:solidFill>
                  <a:srgbClr val="16365D"/>
                </a:solidFill>
                <a:latin typeface="arial"/>
              </a:defRPr>
            </a:pPr>
            <a:endParaRPr lang="en-US"/>
          </a:p>
        </c:txPr>
        <c:crossAx val="1244928171"/>
        <c:crosses val="autoZero"/>
        <c:auto val="0"/>
        <c:lblAlgn val="ctr"/>
        <c:lblOffset val="100"/>
        <c:noMultiLvlLbl val="0"/>
      </c:catAx>
      <c:valAx>
        <c:axId val="1244928171"/>
        <c:scaling>
          <c:orientation val="minMax"/>
        </c:scaling>
        <c:delete val="0"/>
        <c:axPos val="l"/>
        <c:majorGridlines>
          <c:spPr>
            <a:ln w="9525" cap="sq">
              <a:solidFill>
                <a:srgbClr val="D8D8D8"/>
              </a:solidFill>
              <a:prstDash val="sysDot"/>
              <a:miter/>
            </a:ln>
          </c:spPr>
        </c:majorGridlines>
        <c:numFmt formatCode="General\%" sourceLinked="0"/>
        <c:majorTickMark val="none"/>
        <c:minorTickMark val="none"/>
        <c:tickLblPos val="low"/>
        <c:spPr>
          <a:ln w="9525" cap="sq">
            <a:solidFill>
              <a:srgbClr val="FFFFFF">
                <a:alpha val="0"/>
              </a:srgbClr>
            </a:solidFill>
            <a:prstDash val="solid"/>
            <a:miter/>
          </a:ln>
        </c:spPr>
        <c:txPr>
          <a:bodyPr rot="0"/>
          <a:lstStyle/>
          <a:p>
            <a:pPr>
              <a:defRPr sz="788" b="0" i="0" u="none" smtId="4294967295">
                <a:solidFill>
                  <a:srgbClr val="16365D"/>
                </a:solidFill>
                <a:latin typeface="arial"/>
              </a:defRPr>
            </a:pPr>
            <a:endParaRPr lang="en-US"/>
          </a:p>
        </c:txPr>
        <c:crossAx val="1337874319"/>
        <c:crosses val="autoZero"/>
        <c:crossBetween val="between"/>
        <c:majorUnit val="10"/>
      </c:valAx>
      <c:spPr>
        <a:solidFill>
          <a:srgbClr val="FFFFFF">
            <a:alpha val="0"/>
          </a:srgbClr>
        </a:solidFill>
      </c:spPr>
    </c:plotArea>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Satisfied</c:v>
                </c:pt>
              </c:strCache>
            </c:strRef>
          </c:tx>
          <c:spPr>
            <a:solidFill>
              <a:srgbClr val="A51366"/>
            </a:solidFill>
            <a:ln w="9525" cmpd="sng">
              <a:solidFill>
                <a:srgbClr val="FFFFFF">
                  <a:alpha val="0"/>
                </a:srgbClr>
              </a:solidFill>
              <a:prstDash val="solid"/>
            </a:ln>
          </c:spPr>
          <c:invertIfNegative val="0"/>
          <c:dPt>
            <c:idx val="1"/>
            <c:invertIfNegative val="0"/>
            <c:bubble3D val="0"/>
            <c:spPr>
              <a:solidFill>
                <a:srgbClr val="CF9CC7"/>
              </a:solidFill>
              <a:ln w="9525" cmpd="sng">
                <a:solidFill>
                  <a:srgbClr val="FFFFFF">
                    <a:alpha val="0"/>
                  </a:srgbClr>
                </a:solidFill>
                <a:prstDash val="solid"/>
              </a:ln>
            </c:spPr>
            <c:extLst>
              <c:ext xmlns:c16="http://schemas.microsoft.com/office/drawing/2014/chart" uri="{C3380CC4-5D6E-409C-BE32-E72D297353CC}">
                <c16:uniqueId val="{00000001-FA16-4BA3-8EDF-A41EF84762DF}"/>
              </c:ext>
            </c:extLst>
          </c:dPt>
          <c:dPt>
            <c:idx val="2"/>
            <c:invertIfNegative val="0"/>
            <c:bubble3D val="0"/>
            <c:spPr>
              <a:solidFill>
                <a:srgbClr val="2E8B57"/>
              </a:solidFill>
              <a:ln w="9525" cmpd="sng">
                <a:solidFill>
                  <a:srgbClr val="FFFFFF">
                    <a:alpha val="0"/>
                  </a:srgbClr>
                </a:solidFill>
                <a:prstDash val="solid"/>
              </a:ln>
            </c:spPr>
            <c:extLst>
              <c:ext xmlns:c16="http://schemas.microsoft.com/office/drawing/2014/chart" uri="{C3380CC4-5D6E-409C-BE32-E72D297353CC}">
                <c16:uniqueId val="{00000002-FA16-4BA3-8EDF-A41EF84762DF}"/>
              </c:ext>
            </c:extLst>
          </c:dPt>
          <c:dLbls>
            <c:dLbl>
              <c:idx val="0"/>
              <c:tx>
                <c:rich>
                  <a:bodyPr wrap="none">
                    <a:spAutoFit/>
                  </a:bodyPr>
                  <a:lstStyle/>
                  <a:p>
                    <a:pPr>
                      <a:defRPr/>
                    </a:pPr>
                    <a:fld id="{2095AF09-6DEC-44D2-9E9A-450F7B1C0B03}"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FA16-4BA3-8EDF-A41EF84762DF}"/>
                </c:ext>
              </c:extLst>
            </c:dLbl>
            <c:dLbl>
              <c:idx val="1"/>
              <c:tx>
                <c:rich>
                  <a:bodyPr wrap="none">
                    <a:spAutoFit/>
                  </a:bodyPr>
                  <a:lstStyle/>
                  <a:p>
                    <a:pPr>
                      <a:defRPr/>
                    </a:pPr>
                    <a:fld id="{BD8B8410-B40D-4092-B952-199248F9B470}"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FA16-4BA3-8EDF-A41EF84762DF}"/>
                </c:ext>
              </c:extLst>
            </c:dLbl>
            <c:dLbl>
              <c:idx val="2"/>
              <c:tx>
                <c:rich>
                  <a:bodyPr wrap="none">
                    <a:spAutoFit/>
                  </a:bodyPr>
                  <a:lstStyle/>
                  <a:p>
                    <a:pPr>
                      <a:defRPr/>
                    </a:pPr>
                    <a:fld id="{71BAF7DD-E165-4A53-8FDF-8E4D202068F0}"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FA16-4BA3-8EDF-A41EF84762D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Sheet1!$A$2:$A$4</c:f>
              <c:strCache>
                <c:ptCount val="3"/>
                <c:pt idx="0">
                  <c:v>Well Maintained Home (n=161)</c:v>
                </c:pt>
                <c:pt idx="1">
                  <c:v>Safe Home (n=164)</c:v>
                </c:pt>
                <c:pt idx="2">
                  <c:v>Communal Areas (n=123)</c:v>
                </c:pt>
              </c:strCache>
            </c:strRef>
          </c:cat>
          <c:val>
            <c:numRef>
              <c:f>Sheet1!$B$2:$B$4</c:f>
              <c:numCache>
                <c:formatCode>0</c:formatCode>
                <c:ptCount val="3"/>
                <c:pt idx="0">
                  <c:v>74</c:v>
                </c:pt>
                <c:pt idx="1">
                  <c:v>76</c:v>
                </c:pt>
                <c:pt idx="2">
                  <c:v>71</c:v>
                </c:pt>
              </c:numCache>
            </c:numRef>
          </c:val>
          <c:extLst>
            <c:ext xmlns:c16="http://schemas.microsoft.com/office/drawing/2014/chart" uri="{C3380CC4-5D6E-409C-BE32-E72D297353CC}">
              <c16:uniqueId val="{00000003-FA16-4BA3-8EDF-A41EF84762DF}"/>
            </c:ext>
          </c:extLst>
        </c:ser>
        <c:ser>
          <c:idx val="1"/>
          <c:order val="1"/>
          <c:tx>
            <c:strRef>
              <c:f>Sheet1!$C$1</c:f>
              <c:strCache>
                <c:ptCount val="1"/>
                <c:pt idx="0">
                  <c:v>Neither</c:v>
                </c:pt>
              </c:strCache>
            </c:strRef>
          </c:tx>
          <c:spPr>
            <a:solidFill>
              <a:srgbClr val="B6ACAC"/>
            </a:solidFill>
            <a:ln w="9525" cmpd="sng">
              <a:solidFill>
                <a:srgbClr val="FFFFFF">
                  <a:alpha val="0"/>
                </a:srgbClr>
              </a:solidFill>
              <a:prstDash val="solid"/>
            </a:ln>
          </c:spPr>
          <c:invertIfNegative val="0"/>
          <c:dLbls>
            <c:dLbl>
              <c:idx val="0"/>
              <c:tx>
                <c:rich>
                  <a:bodyPr wrap="none">
                    <a:spAutoFit/>
                  </a:bodyPr>
                  <a:lstStyle/>
                  <a:p>
                    <a:pPr>
                      <a:defRPr/>
                    </a:pPr>
                    <a:fld id="{8218AB82-CFDE-4F2C-AA03-D0DEB2BCF23A}" type="VALUE">
                      <a:rPr lang="en-US" sz="788" b="0" i="0" u="none">
                        <a:solidFill>
                          <a:srgbClr val="141B4D"/>
                        </a:solidFill>
                        <a:latin typeface="arial"/>
                      </a:rPr>
                      <a:pPr>
                        <a:defRPr/>
                      </a:pPr>
                      <a:t>[VALUE]</a:t>
                    </a:fld>
                    <a:r>
                      <a:rPr lang="en-US" sz="788" b="0" i="0" u="none">
                        <a:solidFill>
                          <a:srgbClr val="141B4D"/>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4-FA16-4BA3-8EDF-A41EF84762DF}"/>
                </c:ext>
              </c:extLst>
            </c:dLbl>
            <c:dLbl>
              <c:idx val="1"/>
              <c:tx>
                <c:rich>
                  <a:bodyPr wrap="none">
                    <a:spAutoFit/>
                  </a:bodyPr>
                  <a:lstStyle/>
                  <a:p>
                    <a:pPr>
                      <a:defRPr/>
                    </a:pPr>
                    <a:fld id="{7E22E7DF-E6AE-4598-B52E-62C5594C82CB}" type="VALUE">
                      <a:rPr lang="en-US" sz="788" b="0" i="0" u="none">
                        <a:solidFill>
                          <a:srgbClr val="141B4D"/>
                        </a:solidFill>
                        <a:latin typeface="arial"/>
                      </a:rPr>
                      <a:pPr>
                        <a:defRPr/>
                      </a:pPr>
                      <a:t>[VALUE]</a:t>
                    </a:fld>
                    <a:r>
                      <a:rPr lang="en-US" sz="788" b="0" i="0" u="none">
                        <a:solidFill>
                          <a:srgbClr val="141B4D"/>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FA16-4BA3-8EDF-A41EF84762DF}"/>
                </c:ext>
              </c:extLst>
            </c:dLbl>
            <c:dLbl>
              <c:idx val="2"/>
              <c:tx>
                <c:rich>
                  <a:bodyPr wrap="none">
                    <a:spAutoFit/>
                  </a:bodyPr>
                  <a:lstStyle/>
                  <a:p>
                    <a:pPr>
                      <a:defRPr/>
                    </a:pPr>
                    <a:fld id="{F2EC2C66-B39E-4B1A-B20E-72210AC51A78}" type="VALUE">
                      <a:rPr lang="en-US" sz="788" b="0" i="0" u="none">
                        <a:solidFill>
                          <a:srgbClr val="141B4D"/>
                        </a:solidFill>
                        <a:latin typeface="arial"/>
                      </a:rPr>
                      <a:pPr>
                        <a:defRPr/>
                      </a:pPr>
                      <a:t>[VALUE]</a:t>
                    </a:fld>
                    <a:r>
                      <a:rPr lang="en-US" sz="788" b="0" i="0" u="none">
                        <a:solidFill>
                          <a:srgbClr val="141B4D"/>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6-FA16-4BA3-8EDF-A41EF84762D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Sheet1!$A$2:$A$4</c:f>
              <c:strCache>
                <c:ptCount val="3"/>
                <c:pt idx="0">
                  <c:v>Well Maintained Home (n=161)</c:v>
                </c:pt>
                <c:pt idx="1">
                  <c:v>Safe Home (n=164)</c:v>
                </c:pt>
                <c:pt idx="2">
                  <c:v>Communal Areas (n=123)</c:v>
                </c:pt>
              </c:strCache>
            </c:strRef>
          </c:cat>
          <c:val>
            <c:numRef>
              <c:f>Sheet1!$C$2:$C$4</c:f>
              <c:numCache>
                <c:formatCode>0</c:formatCode>
                <c:ptCount val="3"/>
                <c:pt idx="0">
                  <c:v>12</c:v>
                </c:pt>
                <c:pt idx="1">
                  <c:v>15</c:v>
                </c:pt>
                <c:pt idx="2">
                  <c:v>12</c:v>
                </c:pt>
              </c:numCache>
            </c:numRef>
          </c:val>
          <c:extLst>
            <c:ext xmlns:c16="http://schemas.microsoft.com/office/drawing/2014/chart" uri="{C3380CC4-5D6E-409C-BE32-E72D297353CC}">
              <c16:uniqueId val="{00000007-FA16-4BA3-8EDF-A41EF84762DF}"/>
            </c:ext>
          </c:extLst>
        </c:ser>
        <c:ser>
          <c:idx val="2"/>
          <c:order val="2"/>
          <c:tx>
            <c:strRef>
              <c:f>Sheet1!$D$1</c:f>
              <c:strCache>
                <c:ptCount val="1"/>
                <c:pt idx="0">
                  <c:v>Dissatisfied</c:v>
                </c:pt>
              </c:strCache>
            </c:strRef>
          </c:tx>
          <c:spPr>
            <a:solidFill>
              <a:srgbClr val="524B4B"/>
            </a:solidFill>
            <a:ln w="9525" cmpd="sng">
              <a:solidFill>
                <a:srgbClr val="FFFFFF">
                  <a:alpha val="0"/>
                </a:srgbClr>
              </a:solidFill>
              <a:prstDash val="solid"/>
            </a:ln>
          </c:spPr>
          <c:invertIfNegative val="0"/>
          <c:dLbls>
            <c:dLbl>
              <c:idx val="0"/>
              <c:tx>
                <c:rich>
                  <a:bodyPr wrap="none">
                    <a:spAutoFit/>
                  </a:bodyPr>
                  <a:lstStyle/>
                  <a:p>
                    <a:pPr>
                      <a:defRPr/>
                    </a:pPr>
                    <a:fld id="{2D2D5CF0-6754-4712-887C-2E33ECF3C02F}"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8-FA16-4BA3-8EDF-A41EF84762DF}"/>
                </c:ext>
              </c:extLst>
            </c:dLbl>
            <c:dLbl>
              <c:idx val="1"/>
              <c:tx>
                <c:rich>
                  <a:bodyPr wrap="none">
                    <a:spAutoFit/>
                  </a:bodyPr>
                  <a:lstStyle/>
                  <a:p>
                    <a:pPr>
                      <a:defRPr/>
                    </a:pPr>
                    <a:fld id="{81A9C67E-F0CE-4670-BE90-0C9EC26019AC}"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9-FA16-4BA3-8EDF-A41EF84762DF}"/>
                </c:ext>
              </c:extLst>
            </c:dLbl>
            <c:dLbl>
              <c:idx val="2"/>
              <c:tx>
                <c:rich>
                  <a:bodyPr wrap="none">
                    <a:spAutoFit/>
                  </a:bodyPr>
                  <a:lstStyle/>
                  <a:p>
                    <a:pPr>
                      <a:defRPr/>
                    </a:pPr>
                    <a:fld id="{3F910E0E-409D-4635-937D-F3EA4202C4E0}"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A-FA16-4BA3-8EDF-A41EF84762D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Sheet1!$A$2:$A$4</c:f>
              <c:strCache>
                <c:ptCount val="3"/>
                <c:pt idx="0">
                  <c:v>Well Maintained Home (n=161)</c:v>
                </c:pt>
                <c:pt idx="1">
                  <c:v>Safe Home (n=164)</c:v>
                </c:pt>
                <c:pt idx="2">
                  <c:v>Communal Areas (n=123)</c:v>
                </c:pt>
              </c:strCache>
            </c:strRef>
          </c:cat>
          <c:val>
            <c:numRef>
              <c:f>Sheet1!$D$2:$D$4</c:f>
              <c:numCache>
                <c:formatCode>0</c:formatCode>
                <c:ptCount val="3"/>
                <c:pt idx="0">
                  <c:v>14</c:v>
                </c:pt>
                <c:pt idx="1">
                  <c:v>9</c:v>
                </c:pt>
                <c:pt idx="2">
                  <c:v>17</c:v>
                </c:pt>
              </c:numCache>
            </c:numRef>
          </c:val>
          <c:extLst>
            <c:ext xmlns:c16="http://schemas.microsoft.com/office/drawing/2014/chart" uri="{C3380CC4-5D6E-409C-BE32-E72D297353CC}">
              <c16:uniqueId val="{0000000B-FA16-4BA3-8EDF-A41EF84762DF}"/>
            </c:ext>
          </c:extLst>
        </c:ser>
        <c:dLbls>
          <c:showLegendKey val="0"/>
          <c:showVal val="0"/>
          <c:showCatName val="0"/>
          <c:showSerName val="0"/>
          <c:showPercent val="0"/>
          <c:showBubbleSize val="0"/>
        </c:dLbls>
        <c:gapWidth val="100"/>
        <c:overlap val="100"/>
        <c:axId val="2007388370"/>
        <c:axId val="1541267683"/>
      </c:barChart>
      <c:catAx>
        <c:axId val="2007388370"/>
        <c:scaling>
          <c:orientation val="minMax"/>
        </c:scaling>
        <c:delete val="0"/>
        <c:axPos val="b"/>
        <c:numFmt formatCode="General" sourceLinked="1"/>
        <c:majorTickMark val="none"/>
        <c:minorTickMark val="none"/>
        <c:tickLblPos val="low"/>
        <c:spPr>
          <a:ln w="9525" cap="sq">
            <a:solidFill>
              <a:srgbClr val="C0D0E0"/>
            </a:solidFill>
            <a:prstDash val="solid"/>
            <a:miter/>
          </a:ln>
        </c:spPr>
        <c:txPr>
          <a:bodyPr rot="0"/>
          <a:lstStyle/>
          <a:p>
            <a:pPr>
              <a:defRPr sz="788" b="0" i="0" u="none" smtId="4294967295">
                <a:solidFill>
                  <a:srgbClr val="19224C"/>
                </a:solidFill>
                <a:latin typeface="arial"/>
              </a:defRPr>
            </a:pPr>
            <a:endParaRPr lang="en-US"/>
          </a:p>
        </c:txPr>
        <c:crossAx val="1541267683"/>
        <c:crosses val="autoZero"/>
        <c:auto val="0"/>
        <c:lblAlgn val="ctr"/>
        <c:lblOffset val="100"/>
        <c:noMultiLvlLbl val="0"/>
      </c:catAx>
      <c:valAx>
        <c:axId val="1541267683"/>
        <c:scaling>
          <c:orientation val="minMax"/>
          <c:max val="110"/>
          <c:min val="0"/>
        </c:scaling>
        <c:delete val="0"/>
        <c:axPos val="l"/>
        <c:numFmt formatCode="General\%" sourceLinked="0"/>
        <c:majorTickMark val="none"/>
        <c:minorTickMark val="none"/>
        <c:tickLblPos val="low"/>
        <c:spPr>
          <a:ln w="0" cap="sq">
            <a:noFill/>
            <a:prstDash val="solid"/>
            <a:miter/>
          </a:ln>
        </c:spPr>
        <c:txPr>
          <a:bodyPr rot="0"/>
          <a:lstStyle/>
          <a:p>
            <a:pPr>
              <a:defRPr sz="788" b="0" i="0" u="none" smtId="4294967295">
                <a:solidFill>
                  <a:srgbClr val="FFFFFF">
                    <a:alpha val="0"/>
                  </a:srgbClr>
                </a:solidFill>
                <a:latin typeface="arial"/>
              </a:defRPr>
            </a:pPr>
            <a:endParaRPr lang="en-US"/>
          </a:p>
        </c:txPr>
        <c:crossAx val="2007388370"/>
        <c:crosses val="autoZero"/>
        <c:crossBetween val="between"/>
        <c:majorUnit val="10"/>
      </c:valAx>
      <c:spPr>
        <a:solidFill>
          <a:srgbClr val="FFFFFF">
            <a:alpha val="0"/>
          </a:srgbClr>
        </a:solidFill>
      </c:spPr>
    </c:plotArea>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Well Maintained Home</c:v>
                </c:pt>
              </c:strCache>
            </c:strRef>
          </c:tx>
          <c:spPr>
            <a:solidFill>
              <a:srgbClr val="A51366"/>
            </a:solidFill>
            <a:ln w="9525" cmpd="sng">
              <a:solidFill>
                <a:srgbClr val="FFFFFF"/>
              </a:solidFill>
              <a:prstDash val="solid"/>
            </a:ln>
            <a:effectLst>
              <a:outerShdw blurRad="50800" dist="38100" dir="2700000" algn="tl">
                <a:prstClr val="black">
                  <a:alpha val="20000"/>
                </a:prstClr>
              </a:outerShdw>
            </a:effectLst>
          </c:spPr>
          <c:invertIfNegative val="0"/>
          <c:dLbls>
            <c:dLbl>
              <c:idx val="0"/>
              <c:tx>
                <c:rich>
                  <a:bodyPr wrap="none">
                    <a:spAutoFit/>
                  </a:bodyPr>
                  <a:lstStyle/>
                  <a:p>
                    <a:pPr>
                      <a:defRPr sz="700"/>
                    </a:pPr>
                    <a:fld id="{253FBE9B-14F6-46F4-BED4-DDB3626BF3D7}" type="VALUE">
                      <a:rPr lang="en-US" sz="700" b="0" i="0" u="none">
                        <a:solidFill>
                          <a:srgbClr val="FFFFFF"/>
                        </a:solidFill>
                        <a:latin typeface="arial"/>
                      </a:rPr>
                      <a:pPr>
                        <a:defRPr sz="700"/>
                      </a:pPr>
                      <a:t>[VALUE]</a:t>
                    </a:fld>
                    <a:r>
                      <a:rPr lang="en-US" sz="7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C30B-45E7-8186-5D515F14E95A}"/>
                </c:ext>
              </c:extLst>
            </c:dLbl>
            <c:dLbl>
              <c:idx val="1"/>
              <c:tx>
                <c:rich>
                  <a:bodyPr wrap="none">
                    <a:spAutoFit/>
                  </a:bodyPr>
                  <a:lstStyle/>
                  <a:p>
                    <a:pPr>
                      <a:defRPr sz="700"/>
                    </a:pPr>
                    <a:fld id="{85C6A5CF-50A4-49CC-9E66-689D97865DF8}" type="VALUE">
                      <a:rPr lang="en-US" sz="700" b="0" i="0" u="none">
                        <a:solidFill>
                          <a:srgbClr val="FFFFFF"/>
                        </a:solidFill>
                        <a:latin typeface="arial"/>
                      </a:rPr>
                      <a:pPr>
                        <a:defRPr sz="700"/>
                      </a:pPr>
                      <a:t>[VALUE]</a:t>
                    </a:fld>
                    <a:r>
                      <a:rPr lang="en-US" sz="7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C30B-45E7-8186-5D515F14E95A}"/>
                </c:ext>
              </c:extLst>
            </c:dLbl>
            <c:dLbl>
              <c:idx val="2"/>
              <c:tx>
                <c:rich>
                  <a:bodyPr wrap="none">
                    <a:spAutoFit/>
                  </a:bodyPr>
                  <a:lstStyle/>
                  <a:p>
                    <a:pPr>
                      <a:defRPr sz="700"/>
                    </a:pPr>
                    <a:fld id="{8B8024E9-8DEF-4A2E-8988-A0BFCF7DDBB4}" type="VALUE">
                      <a:rPr lang="en-US" sz="700" b="0" i="0" u="none">
                        <a:solidFill>
                          <a:srgbClr val="FFFFFF"/>
                        </a:solidFill>
                        <a:latin typeface="arial"/>
                      </a:rPr>
                      <a:pPr>
                        <a:defRPr sz="700"/>
                      </a:pPr>
                      <a:t>[VALUE]</a:t>
                    </a:fld>
                    <a:r>
                      <a:rPr lang="en-US" sz="7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C30B-45E7-8186-5D515F14E95A}"/>
                </c:ext>
              </c:extLst>
            </c:dLbl>
            <c:dLbl>
              <c:idx val="3"/>
              <c:tx>
                <c:rich>
                  <a:bodyPr wrap="none">
                    <a:spAutoFit/>
                  </a:bodyPr>
                  <a:lstStyle/>
                  <a:p>
                    <a:pPr>
                      <a:defRPr sz="700"/>
                    </a:pPr>
                    <a:fld id="{53DAF32E-7141-4DAC-8553-D66EA6044CEE}" type="VALUE">
                      <a:rPr lang="en-US" sz="700" b="0" i="0" u="none">
                        <a:solidFill>
                          <a:srgbClr val="FFFFFF"/>
                        </a:solidFill>
                        <a:latin typeface="arial"/>
                      </a:rPr>
                      <a:pPr>
                        <a:defRPr sz="700"/>
                      </a:pPr>
                      <a:t>[VALUE]</a:t>
                    </a:fld>
                    <a:r>
                      <a:rPr lang="en-US" sz="7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C30B-45E7-8186-5D515F14E95A}"/>
                </c:ext>
              </c:extLst>
            </c:dLbl>
            <c:dLbl>
              <c:idx val="4"/>
              <c:tx>
                <c:rich>
                  <a:bodyPr wrap="none">
                    <a:spAutoFit/>
                  </a:bodyPr>
                  <a:lstStyle/>
                  <a:p>
                    <a:pPr>
                      <a:defRPr sz="700"/>
                    </a:pPr>
                    <a:fld id="{3670468B-73D6-4C8E-8AA8-29D42B670698}" type="VALUE">
                      <a:rPr lang="en-US" sz="700" b="0" i="0" u="none">
                        <a:solidFill>
                          <a:srgbClr val="FFFFFF"/>
                        </a:solidFill>
                        <a:latin typeface="arial"/>
                      </a:rPr>
                      <a:pPr>
                        <a:defRPr sz="700"/>
                      </a:pPr>
                      <a:t>[VALUE]</a:t>
                    </a:fld>
                    <a:r>
                      <a:rPr lang="en-US" sz="7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4-C30B-45E7-8186-5D515F14E95A}"/>
                </c:ext>
              </c:extLst>
            </c:dLbl>
            <c:dLbl>
              <c:idx val="5"/>
              <c:tx>
                <c:rich>
                  <a:bodyPr wrap="none">
                    <a:spAutoFit/>
                  </a:bodyPr>
                  <a:lstStyle/>
                  <a:p>
                    <a:pPr>
                      <a:defRPr sz="700"/>
                    </a:pPr>
                    <a:fld id="{3809D309-4A9D-4081-A60B-D190AFDF001A}" type="VALUE">
                      <a:rPr lang="en-US" sz="700" b="0" i="0" u="none">
                        <a:solidFill>
                          <a:srgbClr val="FFFFFF"/>
                        </a:solidFill>
                        <a:latin typeface="arial"/>
                      </a:rPr>
                      <a:pPr>
                        <a:defRPr sz="700"/>
                      </a:pPr>
                      <a:t>[VALUE]</a:t>
                    </a:fld>
                    <a:r>
                      <a:rPr lang="en-US" sz="7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C30B-45E7-8186-5D515F14E95A}"/>
                </c:ext>
              </c:extLst>
            </c:dLbl>
            <c:dLbl>
              <c:idx val="6"/>
              <c:tx>
                <c:rich>
                  <a:bodyPr wrap="none">
                    <a:spAutoFit/>
                  </a:bodyPr>
                  <a:lstStyle/>
                  <a:p>
                    <a:pPr>
                      <a:defRPr sz="700"/>
                    </a:pPr>
                    <a:fld id="{49BB3A44-B448-41D8-844E-41BA80D2EE93}" type="VALUE">
                      <a:rPr lang="en-US" sz="700" b="0" i="0" u="none">
                        <a:solidFill>
                          <a:srgbClr val="FFFFFF"/>
                        </a:solidFill>
                        <a:latin typeface="arial"/>
                      </a:rPr>
                      <a:pPr>
                        <a:defRPr sz="700"/>
                      </a:pPr>
                      <a:t>[VALUE]</a:t>
                    </a:fld>
                    <a:r>
                      <a:rPr lang="en-US" sz="7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6-C30B-45E7-8186-5D515F14E95A}"/>
                </c:ext>
              </c:extLst>
            </c:dLbl>
            <c:dLbl>
              <c:idx val="7"/>
              <c:tx>
                <c:rich>
                  <a:bodyPr wrap="none">
                    <a:spAutoFit/>
                  </a:bodyPr>
                  <a:lstStyle/>
                  <a:p>
                    <a:pPr>
                      <a:defRPr sz="700"/>
                    </a:pPr>
                    <a:fld id="{0267A086-5471-4881-98BB-92AA7F32C666}" type="VALUE">
                      <a:rPr lang="en-US" sz="700" b="0" i="0" u="none">
                        <a:solidFill>
                          <a:srgbClr val="FFFFFF"/>
                        </a:solidFill>
                        <a:latin typeface="arial"/>
                      </a:rPr>
                      <a:pPr>
                        <a:defRPr sz="700"/>
                      </a:pPr>
                      <a:t>[VALUE]</a:t>
                    </a:fld>
                    <a:r>
                      <a:rPr lang="en-US" sz="7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C30B-45E7-8186-5D515F14E95A}"/>
                </c:ext>
              </c:extLst>
            </c:dLbl>
            <c:spPr>
              <a:noFill/>
              <a:ln>
                <a:noFill/>
              </a:ln>
              <a:effectLst/>
            </c:spPr>
            <c:txPr>
              <a:bodyPr wrap="square" lIns="38100" tIns="19050" rIns="38100" bIns="19050" anchor="ctr">
                <a:spAutoFit/>
              </a:bodyPr>
              <a:lstStyle/>
              <a:p>
                <a:pPr>
                  <a:defRPr sz="7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Sheet1!$A$2:$A$9</c:f>
              <c:strCache>
                <c:ptCount val="8"/>
                <c:pt idx="0">
                  <c:v>West Midlands</c:v>
                </c:pt>
                <c:pt idx="1">
                  <c:v>Yorkshire and The Humber</c:v>
                </c:pt>
                <c:pt idx="2">
                  <c:v>South West</c:v>
                </c:pt>
                <c:pt idx="3">
                  <c:v>South East</c:v>
                </c:pt>
                <c:pt idx="4">
                  <c:v>North West</c:v>
                </c:pt>
                <c:pt idx="5">
                  <c:v>London</c:v>
                </c:pt>
                <c:pt idx="6">
                  <c:v>East of England</c:v>
                </c:pt>
                <c:pt idx="7">
                  <c:v>East Midlands</c:v>
                </c:pt>
              </c:strCache>
            </c:strRef>
          </c:cat>
          <c:val>
            <c:numRef>
              <c:f>Sheet1!$B$2:$B$9</c:f>
              <c:numCache>
                <c:formatCode>0</c:formatCode>
                <c:ptCount val="8"/>
                <c:pt idx="0">
                  <c:v>75</c:v>
                </c:pt>
                <c:pt idx="1">
                  <c:v>75</c:v>
                </c:pt>
                <c:pt idx="2">
                  <c:v>50</c:v>
                </c:pt>
                <c:pt idx="3">
                  <c:v>26</c:v>
                </c:pt>
                <c:pt idx="4">
                  <c:v>80</c:v>
                </c:pt>
                <c:pt idx="5">
                  <c:v>100</c:v>
                </c:pt>
                <c:pt idx="6">
                  <c:v>100</c:v>
                </c:pt>
                <c:pt idx="7">
                  <c:v>70</c:v>
                </c:pt>
              </c:numCache>
            </c:numRef>
          </c:val>
          <c:extLst>
            <c:ext xmlns:c16="http://schemas.microsoft.com/office/drawing/2014/chart" uri="{C3380CC4-5D6E-409C-BE32-E72D297353CC}">
              <c16:uniqueId val="{00000008-C30B-45E7-8186-5D515F14E95A}"/>
            </c:ext>
          </c:extLst>
        </c:ser>
        <c:ser>
          <c:idx val="1"/>
          <c:order val="1"/>
          <c:tx>
            <c:strRef>
              <c:f>Sheet1!$C$1</c:f>
              <c:strCache>
                <c:ptCount val="1"/>
                <c:pt idx="0">
                  <c:v>Safe Home</c:v>
                </c:pt>
              </c:strCache>
            </c:strRef>
          </c:tx>
          <c:spPr>
            <a:solidFill>
              <a:srgbClr val="CF9CC7"/>
            </a:solidFill>
            <a:ln w="9525" cmpd="sng">
              <a:solidFill>
                <a:srgbClr val="FFFFFF"/>
              </a:solidFill>
              <a:prstDash val="solid"/>
            </a:ln>
            <a:effectLst>
              <a:outerShdw blurRad="50800" dist="38100" dir="2700000" algn="tl">
                <a:prstClr val="black">
                  <a:alpha val="20000"/>
                </a:prstClr>
              </a:outerShdw>
            </a:effectLst>
          </c:spPr>
          <c:invertIfNegative val="0"/>
          <c:dLbls>
            <c:dLbl>
              <c:idx val="0"/>
              <c:tx>
                <c:rich>
                  <a:bodyPr wrap="none">
                    <a:spAutoFit/>
                  </a:bodyPr>
                  <a:lstStyle/>
                  <a:p>
                    <a:pPr>
                      <a:defRPr sz="600"/>
                    </a:pPr>
                    <a:fld id="{6E198B96-F808-453B-8237-D89D8A63E11F}" type="VALUE">
                      <a:rPr lang="en-US" sz="600" b="0" i="0" u="none">
                        <a:solidFill>
                          <a:srgbClr val="FFFFFF"/>
                        </a:solidFill>
                        <a:latin typeface="arial"/>
                      </a:rPr>
                      <a:pPr>
                        <a:defRPr sz="600"/>
                      </a:pPr>
                      <a:t>[VALUE]</a:t>
                    </a:fld>
                    <a:r>
                      <a:rPr lang="en-US" sz="6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9-C30B-45E7-8186-5D515F14E95A}"/>
                </c:ext>
              </c:extLst>
            </c:dLbl>
            <c:dLbl>
              <c:idx val="1"/>
              <c:tx>
                <c:rich>
                  <a:bodyPr wrap="none">
                    <a:spAutoFit/>
                  </a:bodyPr>
                  <a:lstStyle/>
                  <a:p>
                    <a:pPr>
                      <a:defRPr sz="600"/>
                    </a:pPr>
                    <a:fld id="{3333EC78-FF70-48EB-B1C5-C66E39F49660}" type="VALUE">
                      <a:rPr lang="en-US" sz="600" b="0" i="0" u="none">
                        <a:solidFill>
                          <a:srgbClr val="FFFFFF"/>
                        </a:solidFill>
                        <a:latin typeface="arial"/>
                      </a:rPr>
                      <a:pPr>
                        <a:defRPr sz="600"/>
                      </a:pPr>
                      <a:t>[VALUE]</a:t>
                    </a:fld>
                    <a:r>
                      <a:rPr lang="en-US" sz="6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A-C30B-45E7-8186-5D515F14E95A}"/>
                </c:ext>
              </c:extLst>
            </c:dLbl>
            <c:dLbl>
              <c:idx val="2"/>
              <c:tx>
                <c:rich>
                  <a:bodyPr wrap="none">
                    <a:spAutoFit/>
                  </a:bodyPr>
                  <a:lstStyle/>
                  <a:p>
                    <a:pPr>
                      <a:defRPr sz="600"/>
                    </a:pPr>
                    <a:fld id="{B152A599-AF8B-4B58-901C-C451A84C8DE3}" type="VALUE">
                      <a:rPr lang="en-US" sz="600" b="0" i="0" u="none">
                        <a:solidFill>
                          <a:srgbClr val="FFFFFF"/>
                        </a:solidFill>
                        <a:latin typeface="arial"/>
                      </a:rPr>
                      <a:pPr>
                        <a:defRPr sz="600"/>
                      </a:pPr>
                      <a:t>[VALUE]</a:t>
                    </a:fld>
                    <a:r>
                      <a:rPr lang="en-US" sz="6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B-C30B-45E7-8186-5D515F14E95A}"/>
                </c:ext>
              </c:extLst>
            </c:dLbl>
            <c:dLbl>
              <c:idx val="3"/>
              <c:tx>
                <c:rich>
                  <a:bodyPr wrap="none">
                    <a:spAutoFit/>
                  </a:bodyPr>
                  <a:lstStyle/>
                  <a:p>
                    <a:pPr>
                      <a:defRPr sz="600"/>
                    </a:pPr>
                    <a:fld id="{E4E4A0D4-AD23-4360-8369-4F30896C0624}" type="VALUE">
                      <a:rPr lang="en-US" sz="600" b="0" i="0" u="none">
                        <a:solidFill>
                          <a:srgbClr val="FFFFFF"/>
                        </a:solidFill>
                        <a:latin typeface="arial"/>
                      </a:rPr>
                      <a:pPr>
                        <a:defRPr sz="600"/>
                      </a:pPr>
                      <a:t>[VALUE]</a:t>
                    </a:fld>
                    <a:r>
                      <a:rPr lang="en-US" sz="6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C-C30B-45E7-8186-5D515F14E95A}"/>
                </c:ext>
              </c:extLst>
            </c:dLbl>
            <c:dLbl>
              <c:idx val="4"/>
              <c:tx>
                <c:rich>
                  <a:bodyPr wrap="none">
                    <a:spAutoFit/>
                  </a:bodyPr>
                  <a:lstStyle/>
                  <a:p>
                    <a:pPr>
                      <a:defRPr sz="600"/>
                    </a:pPr>
                    <a:fld id="{67126FB3-C6EC-424E-97ED-0874DB6727EE}" type="VALUE">
                      <a:rPr lang="en-US" sz="600" b="0" i="0" u="none">
                        <a:solidFill>
                          <a:srgbClr val="FFFFFF"/>
                        </a:solidFill>
                        <a:latin typeface="arial"/>
                      </a:rPr>
                      <a:pPr>
                        <a:defRPr sz="600"/>
                      </a:pPr>
                      <a:t>[VALUE]</a:t>
                    </a:fld>
                    <a:r>
                      <a:rPr lang="en-US" sz="6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D-C30B-45E7-8186-5D515F14E95A}"/>
                </c:ext>
              </c:extLst>
            </c:dLbl>
            <c:dLbl>
              <c:idx val="5"/>
              <c:tx>
                <c:rich>
                  <a:bodyPr wrap="none">
                    <a:spAutoFit/>
                  </a:bodyPr>
                  <a:lstStyle/>
                  <a:p>
                    <a:pPr>
                      <a:defRPr sz="600"/>
                    </a:pPr>
                    <a:fld id="{B36BD62B-7869-41C2-89C7-AE2A99A67120}" type="VALUE">
                      <a:rPr lang="en-US" sz="600" b="0" i="0" u="none">
                        <a:solidFill>
                          <a:srgbClr val="FFFFFF"/>
                        </a:solidFill>
                        <a:latin typeface="arial"/>
                      </a:rPr>
                      <a:pPr>
                        <a:defRPr sz="600"/>
                      </a:pPr>
                      <a:t>[VALUE]</a:t>
                    </a:fld>
                    <a:r>
                      <a:rPr lang="en-US" sz="6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E-C30B-45E7-8186-5D515F14E95A}"/>
                </c:ext>
              </c:extLst>
            </c:dLbl>
            <c:dLbl>
              <c:idx val="6"/>
              <c:tx>
                <c:rich>
                  <a:bodyPr wrap="none">
                    <a:spAutoFit/>
                  </a:bodyPr>
                  <a:lstStyle/>
                  <a:p>
                    <a:pPr>
                      <a:defRPr sz="600"/>
                    </a:pPr>
                    <a:fld id="{C8F9B4F6-232F-46EE-B79E-31BE145DC72D}" type="VALUE">
                      <a:rPr lang="en-US" sz="600" b="0" i="0" u="none">
                        <a:solidFill>
                          <a:srgbClr val="FFFFFF"/>
                        </a:solidFill>
                        <a:latin typeface="arial"/>
                      </a:rPr>
                      <a:pPr>
                        <a:defRPr sz="600"/>
                      </a:pPr>
                      <a:t>[VALUE]</a:t>
                    </a:fld>
                    <a:r>
                      <a:rPr lang="en-US" sz="6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F-C30B-45E7-8186-5D515F14E95A}"/>
                </c:ext>
              </c:extLst>
            </c:dLbl>
            <c:dLbl>
              <c:idx val="7"/>
              <c:tx>
                <c:rich>
                  <a:bodyPr wrap="none">
                    <a:spAutoFit/>
                  </a:bodyPr>
                  <a:lstStyle/>
                  <a:p>
                    <a:pPr>
                      <a:defRPr sz="600"/>
                    </a:pPr>
                    <a:fld id="{1B2A0186-35B4-43A1-83DD-AE184A008B6A}" type="VALUE">
                      <a:rPr lang="en-US" sz="600" b="0" i="0" u="none">
                        <a:solidFill>
                          <a:srgbClr val="FFFFFF"/>
                        </a:solidFill>
                        <a:latin typeface="arial"/>
                      </a:rPr>
                      <a:pPr>
                        <a:defRPr sz="600"/>
                      </a:pPr>
                      <a:t>[VALUE]</a:t>
                    </a:fld>
                    <a:r>
                      <a:rPr lang="en-US" sz="6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0-C30B-45E7-8186-5D515F14E95A}"/>
                </c:ext>
              </c:extLst>
            </c:dLbl>
            <c:spPr>
              <a:noFill/>
              <a:ln>
                <a:noFill/>
              </a:ln>
              <a:effectLst/>
            </c:spPr>
            <c:txPr>
              <a:bodyPr wrap="square" lIns="38100" tIns="19050" rIns="38100" bIns="19050" anchor="ctr">
                <a:spAutoFit/>
              </a:bodyPr>
              <a:lstStyle/>
              <a:p>
                <a:pPr>
                  <a:defRPr sz="6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Sheet1!$A$2:$A$9</c:f>
              <c:strCache>
                <c:ptCount val="8"/>
                <c:pt idx="0">
                  <c:v>West Midlands</c:v>
                </c:pt>
                <c:pt idx="1">
                  <c:v>Yorkshire and The Humber</c:v>
                </c:pt>
                <c:pt idx="2">
                  <c:v>South West</c:v>
                </c:pt>
                <c:pt idx="3">
                  <c:v>South East</c:v>
                </c:pt>
                <c:pt idx="4">
                  <c:v>North West</c:v>
                </c:pt>
                <c:pt idx="5">
                  <c:v>London</c:v>
                </c:pt>
                <c:pt idx="6">
                  <c:v>East of England</c:v>
                </c:pt>
                <c:pt idx="7">
                  <c:v>East Midlands</c:v>
                </c:pt>
              </c:strCache>
            </c:strRef>
          </c:cat>
          <c:val>
            <c:numRef>
              <c:f>Sheet1!$C$2:$C$9</c:f>
              <c:numCache>
                <c:formatCode>0</c:formatCode>
                <c:ptCount val="8"/>
                <c:pt idx="0">
                  <c:v>100</c:v>
                </c:pt>
                <c:pt idx="1">
                  <c:v>81</c:v>
                </c:pt>
                <c:pt idx="2">
                  <c:v>69</c:v>
                </c:pt>
                <c:pt idx="3">
                  <c:v>38</c:v>
                </c:pt>
                <c:pt idx="4">
                  <c:v>78</c:v>
                </c:pt>
                <c:pt idx="5">
                  <c:v>100</c:v>
                </c:pt>
                <c:pt idx="6">
                  <c:v>73</c:v>
                </c:pt>
                <c:pt idx="7">
                  <c:v>69</c:v>
                </c:pt>
              </c:numCache>
            </c:numRef>
          </c:val>
          <c:extLst>
            <c:ext xmlns:c16="http://schemas.microsoft.com/office/drawing/2014/chart" uri="{C3380CC4-5D6E-409C-BE32-E72D297353CC}">
              <c16:uniqueId val="{00000011-C30B-45E7-8186-5D515F14E95A}"/>
            </c:ext>
          </c:extLst>
        </c:ser>
        <c:ser>
          <c:idx val="2"/>
          <c:order val="2"/>
          <c:tx>
            <c:strRef>
              <c:f>Sheet1!$D$1</c:f>
              <c:strCache>
                <c:ptCount val="1"/>
                <c:pt idx="0">
                  <c:v>Communal Areas</c:v>
                </c:pt>
              </c:strCache>
            </c:strRef>
          </c:tx>
          <c:spPr>
            <a:solidFill>
              <a:srgbClr val="2E8B57"/>
            </a:solidFill>
            <a:ln w="9525" cmpd="sng">
              <a:solidFill>
                <a:srgbClr val="FFFFFF"/>
              </a:solidFill>
              <a:prstDash val="solid"/>
            </a:ln>
            <a:effectLst>
              <a:outerShdw blurRad="50800" dist="38100" dir="2700000" algn="tl">
                <a:prstClr val="black">
                  <a:alpha val="20000"/>
                </a:prstClr>
              </a:outerShdw>
            </a:effectLst>
          </c:spPr>
          <c:invertIfNegative val="0"/>
          <c:dLbls>
            <c:dLbl>
              <c:idx val="0"/>
              <c:tx>
                <c:rich>
                  <a:bodyPr wrap="none">
                    <a:spAutoFit/>
                  </a:bodyPr>
                  <a:lstStyle/>
                  <a:p>
                    <a:pPr>
                      <a:defRPr sz="700"/>
                    </a:pPr>
                    <a:fld id="{E174360B-1C7E-4E48-8628-16748594441A}" type="VALUE">
                      <a:rPr lang="en-US" sz="700" b="0" i="0" u="none">
                        <a:solidFill>
                          <a:srgbClr val="FFFFFF"/>
                        </a:solidFill>
                        <a:latin typeface="arial"/>
                      </a:rPr>
                      <a:pPr>
                        <a:defRPr sz="700"/>
                      </a:pPr>
                      <a:t>[VALUE]</a:t>
                    </a:fld>
                    <a:r>
                      <a:rPr lang="en-US" sz="7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2-C30B-45E7-8186-5D515F14E95A}"/>
                </c:ext>
              </c:extLst>
            </c:dLbl>
            <c:dLbl>
              <c:idx val="1"/>
              <c:tx>
                <c:rich>
                  <a:bodyPr wrap="none">
                    <a:spAutoFit/>
                  </a:bodyPr>
                  <a:lstStyle/>
                  <a:p>
                    <a:pPr>
                      <a:defRPr sz="700"/>
                    </a:pPr>
                    <a:fld id="{4EBEBA1E-F939-4923-A0D7-28C2566B6B20}" type="VALUE">
                      <a:rPr lang="en-US" sz="700" b="0" i="0" u="none">
                        <a:solidFill>
                          <a:srgbClr val="FFFFFF"/>
                        </a:solidFill>
                        <a:latin typeface="arial"/>
                      </a:rPr>
                      <a:pPr>
                        <a:defRPr sz="700"/>
                      </a:pPr>
                      <a:t>[VALUE]</a:t>
                    </a:fld>
                    <a:r>
                      <a:rPr lang="en-US" sz="7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3-C30B-45E7-8186-5D515F14E95A}"/>
                </c:ext>
              </c:extLst>
            </c:dLbl>
            <c:dLbl>
              <c:idx val="2"/>
              <c:tx>
                <c:rich>
                  <a:bodyPr wrap="none">
                    <a:spAutoFit/>
                  </a:bodyPr>
                  <a:lstStyle/>
                  <a:p>
                    <a:pPr>
                      <a:defRPr sz="700"/>
                    </a:pPr>
                    <a:fld id="{757A456D-2CB5-4F8E-B57A-7FAC1E3F8655}" type="VALUE">
                      <a:rPr lang="en-US" sz="700" b="0" i="0" u="none">
                        <a:solidFill>
                          <a:srgbClr val="FFFFFF"/>
                        </a:solidFill>
                        <a:latin typeface="arial"/>
                      </a:rPr>
                      <a:pPr>
                        <a:defRPr sz="700"/>
                      </a:pPr>
                      <a:t>[VALUE]</a:t>
                    </a:fld>
                    <a:r>
                      <a:rPr lang="en-US" sz="7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4-C30B-45E7-8186-5D515F14E95A}"/>
                </c:ext>
              </c:extLst>
            </c:dLbl>
            <c:dLbl>
              <c:idx val="3"/>
              <c:tx>
                <c:rich>
                  <a:bodyPr wrap="none">
                    <a:spAutoFit/>
                  </a:bodyPr>
                  <a:lstStyle/>
                  <a:p>
                    <a:pPr>
                      <a:defRPr sz="700"/>
                    </a:pPr>
                    <a:fld id="{DE56506C-9699-4F2F-BCAD-1C11BED7468F}" type="VALUE">
                      <a:rPr lang="en-US" sz="700" b="0" i="0" u="none">
                        <a:solidFill>
                          <a:srgbClr val="FFFFFF"/>
                        </a:solidFill>
                        <a:latin typeface="arial"/>
                      </a:rPr>
                      <a:pPr>
                        <a:defRPr sz="700"/>
                      </a:pPr>
                      <a:t>[VALUE]</a:t>
                    </a:fld>
                    <a:r>
                      <a:rPr lang="en-US" sz="7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5-C30B-45E7-8186-5D515F14E95A}"/>
                </c:ext>
              </c:extLst>
            </c:dLbl>
            <c:dLbl>
              <c:idx val="4"/>
              <c:tx>
                <c:rich>
                  <a:bodyPr wrap="none">
                    <a:spAutoFit/>
                  </a:bodyPr>
                  <a:lstStyle/>
                  <a:p>
                    <a:pPr>
                      <a:defRPr sz="700"/>
                    </a:pPr>
                    <a:fld id="{AC3755BF-71DB-4FA8-89B0-EBB3CBC73DC8}" type="VALUE">
                      <a:rPr lang="en-US" sz="700" b="0" i="0" u="none">
                        <a:solidFill>
                          <a:srgbClr val="FFFFFF"/>
                        </a:solidFill>
                        <a:latin typeface="arial"/>
                      </a:rPr>
                      <a:pPr>
                        <a:defRPr sz="700"/>
                      </a:pPr>
                      <a:t>[VALUE]</a:t>
                    </a:fld>
                    <a:r>
                      <a:rPr lang="en-US" sz="7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6-C30B-45E7-8186-5D515F14E95A}"/>
                </c:ext>
              </c:extLst>
            </c:dLbl>
            <c:dLbl>
              <c:idx val="5"/>
              <c:tx>
                <c:rich>
                  <a:bodyPr wrap="none">
                    <a:spAutoFit/>
                  </a:bodyPr>
                  <a:lstStyle/>
                  <a:p>
                    <a:pPr>
                      <a:defRPr sz="700"/>
                    </a:pPr>
                    <a:fld id="{CCF924CD-5658-4258-9318-5A209F6CD483}" type="VALUE">
                      <a:rPr lang="en-US" sz="700" b="0" i="0" u="none">
                        <a:solidFill>
                          <a:srgbClr val="FFFFFF"/>
                        </a:solidFill>
                        <a:latin typeface="arial"/>
                      </a:rPr>
                      <a:pPr>
                        <a:defRPr sz="700"/>
                      </a:pPr>
                      <a:t>[VALUE]</a:t>
                    </a:fld>
                    <a:r>
                      <a:rPr lang="en-US" sz="7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7-C30B-45E7-8186-5D515F14E95A}"/>
                </c:ext>
              </c:extLst>
            </c:dLbl>
            <c:dLbl>
              <c:idx val="6"/>
              <c:tx>
                <c:rich>
                  <a:bodyPr wrap="none">
                    <a:spAutoFit/>
                  </a:bodyPr>
                  <a:lstStyle/>
                  <a:p>
                    <a:pPr>
                      <a:defRPr sz="700"/>
                    </a:pPr>
                    <a:fld id="{638CB9A0-052B-4775-A45E-CE2EB37CA386}" type="VALUE">
                      <a:rPr lang="en-US" sz="700" b="0" i="0" u="none">
                        <a:solidFill>
                          <a:srgbClr val="FFFFFF"/>
                        </a:solidFill>
                        <a:latin typeface="arial"/>
                      </a:rPr>
                      <a:pPr>
                        <a:defRPr sz="700"/>
                      </a:pPr>
                      <a:t>[VALUE]</a:t>
                    </a:fld>
                    <a:r>
                      <a:rPr lang="en-US" sz="7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8-C30B-45E7-8186-5D515F14E95A}"/>
                </c:ext>
              </c:extLst>
            </c:dLbl>
            <c:dLbl>
              <c:idx val="7"/>
              <c:tx>
                <c:rich>
                  <a:bodyPr wrap="none">
                    <a:spAutoFit/>
                  </a:bodyPr>
                  <a:lstStyle/>
                  <a:p>
                    <a:pPr>
                      <a:defRPr sz="700"/>
                    </a:pPr>
                    <a:fld id="{D76AE460-11D3-4764-9060-6D7723C3FE21}" type="VALUE">
                      <a:rPr lang="en-US" sz="700" b="0" i="0" u="none">
                        <a:solidFill>
                          <a:srgbClr val="FFFFFF"/>
                        </a:solidFill>
                        <a:latin typeface="arial"/>
                      </a:rPr>
                      <a:pPr>
                        <a:defRPr sz="700"/>
                      </a:pPr>
                      <a:t>[VALUE]</a:t>
                    </a:fld>
                    <a:r>
                      <a:rPr lang="en-US" sz="7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9-C30B-45E7-8186-5D515F14E95A}"/>
                </c:ext>
              </c:extLst>
            </c:dLbl>
            <c:spPr>
              <a:noFill/>
              <a:ln>
                <a:noFill/>
              </a:ln>
              <a:effectLst/>
            </c:spPr>
            <c:txPr>
              <a:bodyPr wrap="square" lIns="38100" tIns="19050" rIns="38100" bIns="19050" anchor="ctr">
                <a:spAutoFit/>
              </a:bodyPr>
              <a:lstStyle/>
              <a:p>
                <a:pPr>
                  <a:defRPr sz="7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Sheet1!$A$2:$A$9</c:f>
              <c:strCache>
                <c:ptCount val="8"/>
                <c:pt idx="0">
                  <c:v>West Midlands</c:v>
                </c:pt>
                <c:pt idx="1">
                  <c:v>Yorkshire and The Humber</c:v>
                </c:pt>
                <c:pt idx="2">
                  <c:v>South West</c:v>
                </c:pt>
                <c:pt idx="3">
                  <c:v>South East</c:v>
                </c:pt>
                <c:pt idx="4">
                  <c:v>North West</c:v>
                </c:pt>
                <c:pt idx="5">
                  <c:v>London</c:v>
                </c:pt>
                <c:pt idx="6">
                  <c:v>East of England</c:v>
                </c:pt>
                <c:pt idx="7">
                  <c:v>East Midlands</c:v>
                </c:pt>
              </c:strCache>
            </c:strRef>
          </c:cat>
          <c:val>
            <c:numRef>
              <c:f>Sheet1!$D$2:$D$9</c:f>
              <c:numCache>
                <c:formatCode>0</c:formatCode>
                <c:ptCount val="8"/>
                <c:pt idx="0">
                  <c:v>75</c:v>
                </c:pt>
                <c:pt idx="1">
                  <c:v>80</c:v>
                </c:pt>
                <c:pt idx="2">
                  <c:v>75</c:v>
                </c:pt>
                <c:pt idx="3">
                  <c:v>35</c:v>
                </c:pt>
                <c:pt idx="4">
                  <c:v>68</c:v>
                </c:pt>
                <c:pt idx="5">
                  <c:v>100</c:v>
                </c:pt>
                <c:pt idx="6">
                  <c:v>100</c:v>
                </c:pt>
                <c:pt idx="7">
                  <c:v>60</c:v>
                </c:pt>
              </c:numCache>
            </c:numRef>
          </c:val>
          <c:extLst>
            <c:ext xmlns:c16="http://schemas.microsoft.com/office/drawing/2014/chart" uri="{C3380CC4-5D6E-409C-BE32-E72D297353CC}">
              <c16:uniqueId val="{0000001A-C30B-45E7-8186-5D515F14E95A}"/>
            </c:ext>
          </c:extLst>
        </c:ser>
        <c:dLbls>
          <c:showLegendKey val="0"/>
          <c:showVal val="0"/>
          <c:showCatName val="0"/>
          <c:showSerName val="0"/>
          <c:showPercent val="0"/>
          <c:showBubbleSize val="0"/>
        </c:dLbls>
        <c:gapWidth val="0"/>
        <c:overlap val="100"/>
        <c:axId val="2035906999"/>
        <c:axId val="207742922"/>
      </c:barChart>
      <c:catAx>
        <c:axId val="2035906999"/>
        <c:scaling>
          <c:orientation val="minMax"/>
        </c:scaling>
        <c:delete val="0"/>
        <c:axPos val="l"/>
        <c:numFmt formatCode="General" sourceLinked="1"/>
        <c:majorTickMark val="none"/>
        <c:minorTickMark val="none"/>
        <c:tickLblPos val="low"/>
        <c:spPr>
          <a:ln w="9525" cap="sq">
            <a:solidFill>
              <a:srgbClr val="C0D0E0"/>
            </a:solidFill>
            <a:prstDash val="solid"/>
            <a:miter/>
          </a:ln>
        </c:spPr>
        <c:txPr>
          <a:bodyPr rot="0"/>
          <a:lstStyle/>
          <a:p>
            <a:pPr>
              <a:defRPr sz="788" b="0" i="0" u="none" smtId="4294967295">
                <a:solidFill>
                  <a:srgbClr val="141B4D"/>
                </a:solidFill>
                <a:latin typeface="arial"/>
              </a:defRPr>
            </a:pPr>
            <a:endParaRPr lang="en-US"/>
          </a:p>
        </c:txPr>
        <c:crossAx val="207742922"/>
        <c:crosses val="autoZero"/>
        <c:auto val="0"/>
        <c:lblAlgn val="ctr"/>
        <c:lblOffset val="100"/>
        <c:noMultiLvlLbl val="0"/>
      </c:catAx>
      <c:valAx>
        <c:axId val="207742922"/>
        <c:scaling>
          <c:orientation val="minMax"/>
        </c:scaling>
        <c:delete val="0"/>
        <c:axPos val="b"/>
        <c:numFmt formatCode="General" sourceLinked="0"/>
        <c:majorTickMark val="none"/>
        <c:minorTickMark val="none"/>
        <c:tickLblPos val="low"/>
        <c:spPr>
          <a:ln w="9525" cap="sq">
            <a:solidFill>
              <a:srgbClr val="FFFFFF">
                <a:alpha val="0"/>
              </a:srgbClr>
            </a:solidFill>
            <a:prstDash val="solid"/>
            <a:miter/>
          </a:ln>
        </c:spPr>
        <c:txPr>
          <a:bodyPr rot="0"/>
          <a:lstStyle/>
          <a:p>
            <a:pPr>
              <a:defRPr sz="788" b="0" i="0" u="none" smtId="4294967295">
                <a:solidFill>
                  <a:srgbClr val="FFFFFF">
                    <a:alpha val="0"/>
                  </a:srgbClr>
                </a:solidFill>
                <a:latin typeface="arial"/>
              </a:defRPr>
            </a:pPr>
            <a:endParaRPr lang="en-US"/>
          </a:p>
        </c:txPr>
        <c:crossAx val="2035906999"/>
        <c:crosses val="autoZero"/>
        <c:crossBetween val="between"/>
      </c:valAx>
      <c:spPr>
        <a:solidFill>
          <a:srgbClr val="FFFFFF">
            <a:alpha val="0"/>
          </a:srgbClr>
        </a:solidFill>
      </c:spPr>
    </c:plotArea>
    <c:legend>
      <c:legendPos val="t"/>
      <c:overlay val="0"/>
      <c:txPr>
        <a:bodyPr/>
        <a:lstStyle/>
        <a:p>
          <a:pPr>
            <a:defRPr sz="788" b="0" i="0" u="none" smtId="4294967295">
              <a:solidFill>
                <a:srgbClr val="141B4D"/>
              </a:solidFill>
              <a:latin typeface="arial"/>
            </a:defRPr>
          </a:pPr>
          <a:endParaRPr lang="en-US"/>
        </a:p>
      </c:txPr>
    </c:legend>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Well Maintained Home</c:v>
                </c:pt>
              </c:strCache>
            </c:strRef>
          </c:tx>
          <c:spPr>
            <a:ln w="19050" cap="sq">
              <a:solidFill>
                <a:srgbClr val="A51366"/>
              </a:solidFill>
              <a:prstDash val="solid"/>
              <a:miter/>
            </a:ln>
            <a:effectLst>
              <a:outerShdw blurRad="50800" dist="38100" dir="2700000" algn="tl">
                <a:prstClr val="black">
                  <a:alpha val="20000"/>
                </a:prstClr>
              </a:outerShdw>
            </a:effectLst>
          </c:spPr>
          <c:marker>
            <c:symbol val="circle"/>
            <c:size val="6"/>
            <c:spPr>
              <a:solidFill>
                <a:srgbClr val="A51366"/>
              </a:solidFill>
              <a:ln>
                <a:solidFill>
                  <a:srgbClr val="A51366"/>
                </a:solidFill>
              </a:ln>
            </c:spPr>
          </c:marker>
          <c:dLbls>
            <c:dLbl>
              <c:idx val="0"/>
              <c:layout>
                <c:manualLayout>
                  <c:x val="-0.1338441010773235"/>
                  <c:y val="-1.8735862562634244E-2"/>
                </c:manualLayout>
              </c:layout>
              <c:tx>
                <c:rich>
                  <a:bodyPr wrap="none">
                    <a:spAutoFit/>
                  </a:bodyPr>
                  <a:lstStyle/>
                  <a:p>
                    <a:pPr>
                      <a:defRPr/>
                    </a:pPr>
                    <a:fld id="{4B42543A-F65E-4F41-A17C-4C884CF9A9E2}"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1F3E-45D3-ACF6-9A4126B6BB07}"/>
                </c:ext>
              </c:extLst>
            </c:dLbl>
            <c:dLbl>
              <c:idx val="1"/>
              <c:layout>
                <c:manualLayout>
                  <c:x val="-2.0873389780252365E-2"/>
                  <c:y val="5.506561679790082E-3"/>
                </c:manualLayout>
              </c:layout>
              <c:tx>
                <c:rich>
                  <a:bodyPr wrap="none">
                    <a:spAutoFit/>
                  </a:bodyPr>
                  <a:lstStyle/>
                  <a:p>
                    <a:pPr>
                      <a:defRPr/>
                    </a:pPr>
                    <a:fld id="{8E51E8BD-8B90-4D58-B044-C7960DC7084F}"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1F3E-45D3-ACF6-9A4126B6BB0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2024/25</c:v>
                </c:pt>
                <c:pt idx="1">
                  <c:v>2025/26</c:v>
                </c:pt>
              </c:strCache>
            </c:strRef>
          </c:cat>
          <c:val>
            <c:numRef>
              <c:f>Sheet1!$B$2:$B$3</c:f>
              <c:numCache>
                <c:formatCode>0</c:formatCode>
                <c:ptCount val="2"/>
                <c:pt idx="0">
                  <c:v>87</c:v>
                </c:pt>
                <c:pt idx="1">
                  <c:v>74</c:v>
                </c:pt>
              </c:numCache>
            </c:numRef>
          </c:val>
          <c:smooth val="0"/>
          <c:extLst>
            <c:ext xmlns:c16="http://schemas.microsoft.com/office/drawing/2014/chart" uri="{C3380CC4-5D6E-409C-BE32-E72D297353CC}">
              <c16:uniqueId val="{00000002-1F3E-45D3-ACF6-9A4126B6BB07}"/>
            </c:ext>
          </c:extLst>
        </c:ser>
        <c:ser>
          <c:idx val="1"/>
          <c:order val="1"/>
          <c:tx>
            <c:strRef>
              <c:f>Sheet1!$C$1</c:f>
              <c:strCache>
                <c:ptCount val="1"/>
                <c:pt idx="0">
                  <c:v>Safe Home</c:v>
                </c:pt>
              </c:strCache>
            </c:strRef>
          </c:tx>
          <c:spPr>
            <a:ln w="19050" cap="sq">
              <a:solidFill>
                <a:srgbClr val="CF9CC7"/>
              </a:solidFill>
              <a:prstDash val="solid"/>
              <a:miter/>
            </a:ln>
            <a:effectLst>
              <a:outerShdw blurRad="50800" dist="38100" dir="2700000" algn="tl">
                <a:prstClr val="black">
                  <a:alpha val="20000"/>
                </a:prstClr>
              </a:outerShdw>
            </a:effectLst>
          </c:spPr>
          <c:marker>
            <c:symbol val="circle"/>
            <c:size val="6"/>
            <c:spPr>
              <a:solidFill>
                <a:srgbClr val="CF9CC7"/>
              </a:solidFill>
              <a:ln>
                <a:solidFill>
                  <a:srgbClr val="CF9CC7"/>
                </a:solidFill>
              </a:ln>
            </c:spPr>
          </c:marker>
          <c:dLbls>
            <c:dLbl>
              <c:idx val="0"/>
              <c:tx>
                <c:rich>
                  <a:bodyPr wrap="none">
                    <a:spAutoFit/>
                  </a:bodyPr>
                  <a:lstStyle/>
                  <a:p>
                    <a:pPr>
                      <a:defRPr/>
                    </a:pPr>
                    <a:fld id="{01D410E9-F2A1-45E2-BC5F-9055C8854B1B}"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1F3E-45D3-ACF6-9A4126B6BB07}"/>
                </c:ext>
              </c:extLst>
            </c:dLbl>
            <c:dLbl>
              <c:idx val="1"/>
              <c:layout>
                <c:manualLayout>
                  <c:x val="-2.0873389780252365E-2"/>
                  <c:y val="-2.4796468623240277E-2"/>
                </c:manualLayout>
              </c:layout>
              <c:tx>
                <c:rich>
                  <a:bodyPr wrap="none">
                    <a:spAutoFit/>
                  </a:bodyPr>
                  <a:lstStyle/>
                  <a:p>
                    <a:pPr>
                      <a:defRPr/>
                    </a:pPr>
                    <a:fld id="{279135A2-D8A7-4780-9DDC-0A2308FC7C20}"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4-1F3E-45D3-ACF6-9A4126B6BB0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2024/25</c:v>
                </c:pt>
                <c:pt idx="1">
                  <c:v>2025/26</c:v>
                </c:pt>
              </c:strCache>
            </c:strRef>
          </c:cat>
          <c:val>
            <c:numRef>
              <c:f>Sheet1!$C$2:$C$3</c:f>
              <c:numCache>
                <c:formatCode>0</c:formatCode>
                <c:ptCount val="2"/>
                <c:pt idx="0">
                  <c:v>89</c:v>
                </c:pt>
                <c:pt idx="1">
                  <c:v>76</c:v>
                </c:pt>
              </c:numCache>
            </c:numRef>
          </c:val>
          <c:smooth val="0"/>
          <c:extLst>
            <c:ext xmlns:c16="http://schemas.microsoft.com/office/drawing/2014/chart" uri="{C3380CC4-5D6E-409C-BE32-E72D297353CC}">
              <c16:uniqueId val="{00000005-1F3E-45D3-ACF6-9A4126B6BB07}"/>
            </c:ext>
          </c:extLst>
        </c:ser>
        <c:ser>
          <c:idx val="2"/>
          <c:order val="2"/>
          <c:tx>
            <c:strRef>
              <c:f>Sheet1!$D$1</c:f>
              <c:strCache>
                <c:ptCount val="1"/>
                <c:pt idx="0">
                  <c:v>Communal Areas</c:v>
                </c:pt>
              </c:strCache>
            </c:strRef>
          </c:tx>
          <c:spPr>
            <a:ln w="19050" cap="sq">
              <a:solidFill>
                <a:srgbClr val="2E8B57"/>
              </a:solidFill>
              <a:prstDash val="solid"/>
              <a:miter/>
            </a:ln>
            <a:effectLst>
              <a:outerShdw blurRad="50800" dist="38100" dir="2700000" algn="tl">
                <a:prstClr val="black">
                  <a:alpha val="20000"/>
                </a:prstClr>
              </a:outerShdw>
            </a:effectLst>
          </c:spPr>
          <c:marker>
            <c:symbol val="circle"/>
            <c:size val="6"/>
            <c:spPr>
              <a:solidFill>
                <a:srgbClr val="2E8B57"/>
              </a:solidFill>
              <a:ln>
                <a:solidFill>
                  <a:srgbClr val="2E8B57"/>
                </a:solidFill>
              </a:ln>
            </c:spPr>
          </c:marker>
          <c:dLbls>
            <c:dLbl>
              <c:idx val="0"/>
              <c:tx>
                <c:rich>
                  <a:bodyPr wrap="none">
                    <a:spAutoFit/>
                  </a:bodyPr>
                  <a:lstStyle/>
                  <a:p>
                    <a:pPr>
                      <a:defRPr/>
                    </a:pPr>
                    <a:fld id="{D9935DF2-3FD1-44FC-B182-D83D4A683D03}"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6-1F3E-45D3-ACF6-9A4126B6BB07}"/>
                </c:ext>
              </c:extLst>
            </c:dLbl>
            <c:dLbl>
              <c:idx val="1"/>
              <c:tx>
                <c:rich>
                  <a:bodyPr wrap="none">
                    <a:spAutoFit/>
                  </a:bodyPr>
                  <a:lstStyle/>
                  <a:p>
                    <a:pPr>
                      <a:defRPr/>
                    </a:pPr>
                    <a:fld id="{C9E0C5FF-A77A-4F31-BF03-55601881FA1C}" type="VALUE">
                      <a:rPr lang="en-US" sz="788" b="0" i="0" u="none">
                        <a:solidFill>
                          <a:srgbClr val="16365D"/>
                        </a:solidFill>
                        <a:latin typeface="arial"/>
                      </a:rPr>
                      <a:pPr>
                        <a:defRPr/>
                      </a:pPr>
                      <a:t>[VALUE]</a:t>
                    </a:fld>
                    <a:r>
                      <a:rPr lang="en-US" sz="788" b="0" i="0" u="none">
                        <a:solidFill>
                          <a:srgbClr val="16365D"/>
                        </a:solidFill>
                        <a:latin typeface="arial"/>
                      </a:rPr>
                      <a:t>%</a:t>
                    </a:r>
                  </a:p>
                </c:rich>
              </c:tx>
              <c:spPr>
                <a:noFill/>
                <a:ln>
                  <a:noFill/>
                </a:ln>
              </c:sp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1F3E-45D3-ACF6-9A4126B6BB07}"/>
                </c:ext>
              </c:extLst>
            </c:dLbl>
            <c:spPr>
              <a:noFill/>
              <a:ln>
                <a:noFill/>
              </a:ln>
              <a:effectLst/>
            </c:spPr>
            <c:dLblPos val="b"/>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2024/25</c:v>
                </c:pt>
                <c:pt idx="1">
                  <c:v>2025/26</c:v>
                </c:pt>
              </c:strCache>
            </c:strRef>
          </c:cat>
          <c:val>
            <c:numRef>
              <c:f>Sheet1!$D$2:$D$3</c:f>
              <c:numCache>
                <c:formatCode>0</c:formatCode>
                <c:ptCount val="2"/>
                <c:pt idx="0">
                  <c:v>79</c:v>
                </c:pt>
                <c:pt idx="1">
                  <c:v>71</c:v>
                </c:pt>
              </c:numCache>
            </c:numRef>
          </c:val>
          <c:smooth val="0"/>
          <c:extLst>
            <c:ext xmlns:c16="http://schemas.microsoft.com/office/drawing/2014/chart" uri="{C3380CC4-5D6E-409C-BE32-E72D297353CC}">
              <c16:uniqueId val="{00000008-1F3E-45D3-ACF6-9A4126B6BB07}"/>
            </c:ext>
          </c:extLst>
        </c:ser>
        <c:dLbls>
          <c:showLegendKey val="0"/>
          <c:showVal val="0"/>
          <c:showCatName val="0"/>
          <c:showSerName val="0"/>
          <c:showPercent val="0"/>
          <c:showBubbleSize val="0"/>
        </c:dLbls>
        <c:marker val="1"/>
        <c:smooth val="0"/>
        <c:axId val="407675968"/>
        <c:axId val="822768802"/>
      </c:lineChart>
      <c:catAx>
        <c:axId val="407675968"/>
        <c:scaling>
          <c:orientation val="minMax"/>
        </c:scaling>
        <c:delete val="0"/>
        <c:axPos val="b"/>
        <c:numFmt formatCode="General" sourceLinked="1"/>
        <c:majorTickMark val="none"/>
        <c:minorTickMark val="none"/>
        <c:tickLblPos val="low"/>
        <c:spPr>
          <a:ln w="9525" cap="sq">
            <a:solidFill>
              <a:srgbClr val="B6ACAC"/>
            </a:solidFill>
            <a:prstDash val="solid"/>
            <a:miter/>
          </a:ln>
        </c:spPr>
        <c:txPr>
          <a:bodyPr rot="0"/>
          <a:lstStyle/>
          <a:p>
            <a:pPr>
              <a:defRPr sz="788" b="0" i="0" u="none" smtId="4294967295">
                <a:solidFill>
                  <a:srgbClr val="16365D"/>
                </a:solidFill>
                <a:latin typeface="arial"/>
              </a:defRPr>
            </a:pPr>
            <a:endParaRPr lang="en-US"/>
          </a:p>
        </c:txPr>
        <c:crossAx val="822768802"/>
        <c:crosses val="autoZero"/>
        <c:auto val="0"/>
        <c:lblAlgn val="ctr"/>
        <c:lblOffset val="100"/>
        <c:noMultiLvlLbl val="0"/>
      </c:catAx>
      <c:valAx>
        <c:axId val="822768802"/>
        <c:scaling>
          <c:orientation val="minMax"/>
          <c:min val="50"/>
        </c:scaling>
        <c:delete val="0"/>
        <c:axPos val="l"/>
        <c:majorGridlines>
          <c:spPr>
            <a:ln w="9525" cap="sq">
              <a:solidFill>
                <a:srgbClr val="D8D8D8"/>
              </a:solidFill>
              <a:prstDash val="sysDot"/>
              <a:miter/>
            </a:ln>
          </c:spPr>
        </c:majorGridlines>
        <c:numFmt formatCode="General\%" sourceLinked="0"/>
        <c:majorTickMark val="none"/>
        <c:minorTickMark val="none"/>
        <c:tickLblPos val="low"/>
        <c:spPr>
          <a:ln w="9525" cap="sq">
            <a:solidFill>
              <a:srgbClr val="FFFFFF">
                <a:alpha val="0"/>
              </a:srgbClr>
            </a:solidFill>
            <a:prstDash val="solid"/>
            <a:miter/>
          </a:ln>
        </c:spPr>
        <c:txPr>
          <a:bodyPr rot="0"/>
          <a:lstStyle/>
          <a:p>
            <a:pPr>
              <a:defRPr sz="788" b="0" i="0" u="none" smtId="4294967295">
                <a:solidFill>
                  <a:srgbClr val="16365D"/>
                </a:solidFill>
                <a:latin typeface="arial"/>
              </a:defRPr>
            </a:pPr>
            <a:endParaRPr lang="en-US"/>
          </a:p>
        </c:txPr>
        <c:crossAx val="407675968"/>
        <c:crosses val="autoZero"/>
        <c:crossBetween val="between"/>
        <c:majorUnit val="10"/>
      </c:valAx>
      <c:spPr>
        <a:solidFill>
          <a:srgbClr val="FFFFFF">
            <a:alpha val="0"/>
          </a:srgbClr>
        </a:solidFill>
      </c:spPr>
    </c:plotArea>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Satisfied</c:v>
                </c:pt>
              </c:strCache>
            </c:strRef>
          </c:tx>
          <c:spPr>
            <a:solidFill>
              <a:srgbClr val="E77D0B"/>
            </a:solidFill>
            <a:ln w="9525" cmpd="sng">
              <a:solidFill>
                <a:srgbClr val="FFFFFF">
                  <a:alpha val="0"/>
                </a:srgbClr>
              </a:solidFill>
              <a:prstDash val="solid"/>
            </a:ln>
          </c:spPr>
          <c:invertIfNegative val="0"/>
          <c:dPt>
            <c:idx val="1"/>
            <c:invertIfNegative val="0"/>
            <c:bubble3D val="0"/>
            <c:spPr>
              <a:solidFill>
                <a:srgbClr val="F49A28"/>
              </a:solidFill>
              <a:ln w="9525" cmpd="sng">
                <a:solidFill>
                  <a:srgbClr val="FFFFFF">
                    <a:alpha val="0"/>
                  </a:srgbClr>
                </a:solidFill>
                <a:prstDash val="solid"/>
              </a:ln>
            </c:spPr>
            <c:extLst>
              <c:ext xmlns:c16="http://schemas.microsoft.com/office/drawing/2014/chart" uri="{C3380CC4-5D6E-409C-BE32-E72D297353CC}">
                <c16:uniqueId val="{00000001-3B0D-4C99-B413-1B9A9223A871}"/>
              </c:ext>
            </c:extLst>
          </c:dPt>
          <c:dLbls>
            <c:dLbl>
              <c:idx val="0"/>
              <c:tx>
                <c:rich>
                  <a:bodyPr wrap="none">
                    <a:spAutoFit/>
                  </a:bodyPr>
                  <a:lstStyle/>
                  <a:p>
                    <a:pPr>
                      <a:defRPr/>
                    </a:pPr>
                    <a:fld id="{8C1CFB37-6FE8-4ADF-B1F2-625405419292}" type="VALUE">
                      <a:rPr lang="en-US" sz="788" b="0" i="0" u="none">
                        <a:solidFill>
                          <a:srgbClr val="141B4D"/>
                        </a:solidFill>
                        <a:latin typeface="arial"/>
                      </a:rPr>
                      <a:pPr>
                        <a:defRPr/>
                      </a:pPr>
                      <a:t>[VALUE]</a:t>
                    </a:fld>
                    <a:r>
                      <a:rPr lang="en-US" sz="788" b="0" i="0" u="none">
                        <a:solidFill>
                          <a:srgbClr val="141B4D"/>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3B0D-4C99-B413-1B9A9223A871}"/>
                </c:ext>
              </c:extLst>
            </c:dLbl>
            <c:dLbl>
              <c:idx val="1"/>
              <c:tx>
                <c:rich>
                  <a:bodyPr wrap="none">
                    <a:spAutoFit/>
                  </a:bodyPr>
                  <a:lstStyle/>
                  <a:p>
                    <a:pPr>
                      <a:defRPr/>
                    </a:pPr>
                    <a:fld id="{3E94B867-E95D-4DB2-AB92-8429126C478B}" type="VALUE">
                      <a:rPr lang="en-US" sz="788" b="0" i="0" u="none">
                        <a:solidFill>
                          <a:srgbClr val="141B4D"/>
                        </a:solidFill>
                        <a:latin typeface="arial"/>
                      </a:rPr>
                      <a:pPr>
                        <a:defRPr/>
                      </a:pPr>
                      <a:t>[VALUE]</a:t>
                    </a:fld>
                    <a:r>
                      <a:rPr lang="en-US" sz="788" b="0" i="0" u="none">
                        <a:solidFill>
                          <a:srgbClr val="141B4D"/>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3B0D-4C99-B413-1B9A9223A87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Repairs Last 12 Months (n=126)</c:v>
                </c:pt>
                <c:pt idx="1">
                  <c:v>Time Taken Repairs (n=123)</c:v>
                </c:pt>
              </c:strCache>
            </c:strRef>
          </c:cat>
          <c:val>
            <c:numRef>
              <c:f>Sheet1!$B$2:$B$3</c:f>
              <c:numCache>
                <c:formatCode>0</c:formatCode>
                <c:ptCount val="2"/>
                <c:pt idx="0">
                  <c:v>75</c:v>
                </c:pt>
                <c:pt idx="1">
                  <c:v>68</c:v>
                </c:pt>
              </c:numCache>
            </c:numRef>
          </c:val>
          <c:extLst>
            <c:ext xmlns:c16="http://schemas.microsoft.com/office/drawing/2014/chart" uri="{C3380CC4-5D6E-409C-BE32-E72D297353CC}">
              <c16:uniqueId val="{00000002-3B0D-4C99-B413-1B9A9223A871}"/>
            </c:ext>
          </c:extLst>
        </c:ser>
        <c:ser>
          <c:idx val="1"/>
          <c:order val="1"/>
          <c:tx>
            <c:strRef>
              <c:f>Sheet1!$C$1</c:f>
              <c:strCache>
                <c:ptCount val="1"/>
                <c:pt idx="0">
                  <c:v>Neither</c:v>
                </c:pt>
              </c:strCache>
            </c:strRef>
          </c:tx>
          <c:spPr>
            <a:solidFill>
              <a:srgbClr val="B6ACAC"/>
            </a:solidFill>
            <a:ln w="9525" cmpd="sng">
              <a:solidFill>
                <a:srgbClr val="FFFFFF">
                  <a:alpha val="0"/>
                </a:srgbClr>
              </a:solidFill>
              <a:prstDash val="solid"/>
            </a:ln>
          </c:spPr>
          <c:invertIfNegative val="0"/>
          <c:dLbls>
            <c:dLbl>
              <c:idx val="0"/>
              <c:tx>
                <c:rich>
                  <a:bodyPr wrap="none">
                    <a:spAutoFit/>
                  </a:bodyPr>
                  <a:lstStyle/>
                  <a:p>
                    <a:pPr>
                      <a:defRPr/>
                    </a:pPr>
                    <a:fld id="{5A058BAA-A871-45F2-84D9-1CAB31EAA67E}" type="VALUE">
                      <a:rPr lang="en-US" sz="788" b="0" i="0" u="none">
                        <a:solidFill>
                          <a:srgbClr val="141B4D"/>
                        </a:solidFill>
                        <a:latin typeface="arial"/>
                      </a:rPr>
                      <a:pPr>
                        <a:defRPr/>
                      </a:pPr>
                      <a:t>[VALUE]</a:t>
                    </a:fld>
                    <a:r>
                      <a:rPr lang="en-US" sz="788" b="0" i="0" u="none">
                        <a:solidFill>
                          <a:srgbClr val="141B4D"/>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3B0D-4C99-B413-1B9A9223A871}"/>
                </c:ext>
              </c:extLst>
            </c:dLbl>
            <c:dLbl>
              <c:idx val="1"/>
              <c:tx>
                <c:rich>
                  <a:bodyPr wrap="none">
                    <a:spAutoFit/>
                  </a:bodyPr>
                  <a:lstStyle/>
                  <a:p>
                    <a:pPr>
                      <a:defRPr/>
                    </a:pPr>
                    <a:fld id="{4DAF3A2B-9E33-4DB9-9860-5618AE6DB434}" type="VALUE">
                      <a:rPr lang="en-US" sz="788" b="0" i="0" u="none">
                        <a:solidFill>
                          <a:srgbClr val="141B4D"/>
                        </a:solidFill>
                        <a:latin typeface="arial"/>
                      </a:rPr>
                      <a:pPr>
                        <a:defRPr/>
                      </a:pPr>
                      <a:t>[VALUE]</a:t>
                    </a:fld>
                    <a:r>
                      <a:rPr lang="en-US" sz="788" b="0" i="0" u="none">
                        <a:solidFill>
                          <a:srgbClr val="141B4D"/>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4-3B0D-4C99-B413-1B9A9223A87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Repairs Last 12 Months (n=126)</c:v>
                </c:pt>
                <c:pt idx="1">
                  <c:v>Time Taken Repairs (n=123)</c:v>
                </c:pt>
              </c:strCache>
            </c:strRef>
          </c:cat>
          <c:val>
            <c:numRef>
              <c:f>Sheet1!$C$2:$C$3</c:f>
              <c:numCache>
                <c:formatCode>0</c:formatCode>
                <c:ptCount val="2"/>
                <c:pt idx="0">
                  <c:v>9</c:v>
                </c:pt>
                <c:pt idx="1">
                  <c:v>12</c:v>
                </c:pt>
              </c:numCache>
            </c:numRef>
          </c:val>
          <c:extLst>
            <c:ext xmlns:c16="http://schemas.microsoft.com/office/drawing/2014/chart" uri="{C3380CC4-5D6E-409C-BE32-E72D297353CC}">
              <c16:uniqueId val="{00000005-3B0D-4C99-B413-1B9A9223A871}"/>
            </c:ext>
          </c:extLst>
        </c:ser>
        <c:ser>
          <c:idx val="2"/>
          <c:order val="2"/>
          <c:tx>
            <c:strRef>
              <c:f>Sheet1!$D$1</c:f>
              <c:strCache>
                <c:ptCount val="1"/>
                <c:pt idx="0">
                  <c:v>Dissatisfied</c:v>
                </c:pt>
              </c:strCache>
            </c:strRef>
          </c:tx>
          <c:spPr>
            <a:solidFill>
              <a:srgbClr val="524B4B"/>
            </a:solidFill>
            <a:ln w="9525" cmpd="sng">
              <a:solidFill>
                <a:srgbClr val="FFFFFF">
                  <a:alpha val="0"/>
                </a:srgbClr>
              </a:solidFill>
              <a:prstDash val="solid"/>
            </a:ln>
          </c:spPr>
          <c:invertIfNegative val="0"/>
          <c:dLbls>
            <c:dLbl>
              <c:idx val="0"/>
              <c:tx>
                <c:rich>
                  <a:bodyPr wrap="none">
                    <a:spAutoFit/>
                  </a:bodyPr>
                  <a:lstStyle/>
                  <a:p>
                    <a:pPr>
                      <a:defRPr/>
                    </a:pPr>
                    <a:fld id="{12FD67C3-ABFA-47DD-B5AA-5A43971C083B}"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6-3B0D-4C99-B413-1B9A9223A871}"/>
                </c:ext>
              </c:extLst>
            </c:dLbl>
            <c:dLbl>
              <c:idx val="1"/>
              <c:tx>
                <c:rich>
                  <a:bodyPr wrap="none">
                    <a:spAutoFit/>
                  </a:bodyPr>
                  <a:lstStyle/>
                  <a:p>
                    <a:pPr>
                      <a:defRPr/>
                    </a:pPr>
                    <a:fld id="{5D946DEC-FA63-4202-AEFD-518320FA15C8}"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3B0D-4C99-B413-1B9A9223A87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Repairs Last 12 Months (n=126)</c:v>
                </c:pt>
                <c:pt idx="1">
                  <c:v>Time Taken Repairs (n=123)</c:v>
                </c:pt>
              </c:strCache>
            </c:strRef>
          </c:cat>
          <c:val>
            <c:numRef>
              <c:f>Sheet1!$D$2:$D$3</c:f>
              <c:numCache>
                <c:formatCode>0</c:formatCode>
                <c:ptCount val="2"/>
                <c:pt idx="0">
                  <c:v>17</c:v>
                </c:pt>
                <c:pt idx="1">
                  <c:v>20</c:v>
                </c:pt>
              </c:numCache>
            </c:numRef>
          </c:val>
          <c:extLst>
            <c:ext xmlns:c16="http://schemas.microsoft.com/office/drawing/2014/chart" uri="{C3380CC4-5D6E-409C-BE32-E72D297353CC}">
              <c16:uniqueId val="{00000008-3B0D-4C99-B413-1B9A9223A871}"/>
            </c:ext>
          </c:extLst>
        </c:ser>
        <c:dLbls>
          <c:showLegendKey val="0"/>
          <c:showVal val="0"/>
          <c:showCatName val="0"/>
          <c:showSerName val="0"/>
          <c:showPercent val="0"/>
          <c:showBubbleSize val="0"/>
        </c:dLbls>
        <c:gapWidth val="100"/>
        <c:overlap val="100"/>
        <c:axId val="1323000520"/>
        <c:axId val="432449330"/>
      </c:barChart>
      <c:catAx>
        <c:axId val="1323000520"/>
        <c:scaling>
          <c:orientation val="minMax"/>
        </c:scaling>
        <c:delete val="0"/>
        <c:axPos val="b"/>
        <c:numFmt formatCode="General" sourceLinked="1"/>
        <c:majorTickMark val="none"/>
        <c:minorTickMark val="none"/>
        <c:tickLblPos val="low"/>
        <c:spPr>
          <a:ln w="9525" cap="sq">
            <a:solidFill>
              <a:srgbClr val="C0D0E0"/>
            </a:solidFill>
            <a:prstDash val="solid"/>
            <a:miter/>
          </a:ln>
        </c:spPr>
        <c:txPr>
          <a:bodyPr rot="0"/>
          <a:lstStyle/>
          <a:p>
            <a:pPr>
              <a:defRPr sz="788" b="0" i="0" u="none" smtId="4294967295">
                <a:solidFill>
                  <a:srgbClr val="19224C"/>
                </a:solidFill>
                <a:latin typeface="arial"/>
              </a:defRPr>
            </a:pPr>
            <a:endParaRPr lang="en-US"/>
          </a:p>
        </c:txPr>
        <c:crossAx val="432449330"/>
        <c:crosses val="autoZero"/>
        <c:auto val="0"/>
        <c:lblAlgn val="ctr"/>
        <c:lblOffset val="100"/>
        <c:noMultiLvlLbl val="0"/>
      </c:catAx>
      <c:valAx>
        <c:axId val="432449330"/>
        <c:scaling>
          <c:orientation val="minMax"/>
          <c:max val="110"/>
          <c:min val="0"/>
        </c:scaling>
        <c:delete val="0"/>
        <c:axPos val="l"/>
        <c:numFmt formatCode="General\%" sourceLinked="0"/>
        <c:majorTickMark val="none"/>
        <c:minorTickMark val="none"/>
        <c:tickLblPos val="low"/>
        <c:spPr>
          <a:ln w="0" cap="sq">
            <a:noFill/>
            <a:prstDash val="solid"/>
            <a:miter/>
          </a:ln>
        </c:spPr>
        <c:txPr>
          <a:bodyPr rot="0"/>
          <a:lstStyle/>
          <a:p>
            <a:pPr>
              <a:defRPr sz="788" b="0" i="0" u="none" smtId="4294967295">
                <a:solidFill>
                  <a:srgbClr val="FFFFFF">
                    <a:alpha val="0"/>
                  </a:srgbClr>
                </a:solidFill>
                <a:latin typeface="arial"/>
              </a:defRPr>
            </a:pPr>
            <a:endParaRPr lang="en-US"/>
          </a:p>
        </c:txPr>
        <c:crossAx val="1323000520"/>
        <c:crosses val="autoZero"/>
        <c:crossBetween val="between"/>
        <c:majorUnit val="10"/>
      </c:valAx>
      <c:spPr>
        <a:solidFill>
          <a:srgbClr val="FFFFFF">
            <a:alpha val="0"/>
          </a:srgbClr>
        </a:solidFill>
      </c:spPr>
    </c:plotArea>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Repairs Last 12 Months</c:v>
                </c:pt>
              </c:strCache>
            </c:strRef>
          </c:tx>
          <c:spPr>
            <a:solidFill>
              <a:srgbClr val="E77D0B"/>
            </a:solidFill>
            <a:ln w="9525" cmpd="sng">
              <a:solidFill>
                <a:srgbClr val="FFFFFF"/>
              </a:solidFill>
              <a:prstDash val="solid"/>
            </a:ln>
            <a:effectLst>
              <a:outerShdw blurRad="50800" dist="38100" dir="2700000" algn="tl">
                <a:prstClr val="black">
                  <a:alpha val="20000"/>
                </a:prstClr>
              </a:outerShdw>
            </a:effectLst>
          </c:spPr>
          <c:invertIfNegative val="0"/>
          <c:dLbls>
            <c:dLbl>
              <c:idx val="0"/>
              <c:tx>
                <c:rich>
                  <a:bodyPr wrap="none">
                    <a:spAutoFit/>
                  </a:bodyPr>
                  <a:lstStyle/>
                  <a:p>
                    <a:pPr>
                      <a:defRPr/>
                    </a:pPr>
                    <a:fld id="{C61E5F3D-5813-4718-9BD6-97B47A9C8D16}"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27AF-45A2-B6FD-913B83B6C60E}"/>
                </c:ext>
              </c:extLst>
            </c:dLbl>
            <c:dLbl>
              <c:idx val="1"/>
              <c:tx>
                <c:rich>
                  <a:bodyPr wrap="none">
                    <a:spAutoFit/>
                  </a:bodyPr>
                  <a:lstStyle/>
                  <a:p>
                    <a:pPr>
                      <a:defRPr/>
                    </a:pPr>
                    <a:fld id="{F6118571-CC74-460C-9987-4BF0620A8591}"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27AF-45A2-B6FD-913B83B6C60E}"/>
                </c:ext>
              </c:extLst>
            </c:dLbl>
            <c:dLbl>
              <c:idx val="2"/>
              <c:tx>
                <c:rich>
                  <a:bodyPr wrap="none">
                    <a:spAutoFit/>
                  </a:bodyPr>
                  <a:lstStyle/>
                  <a:p>
                    <a:pPr>
                      <a:defRPr/>
                    </a:pPr>
                    <a:fld id="{7733EE79-E938-4A53-BD58-59D67466E9A1}"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27AF-45A2-B6FD-913B83B6C60E}"/>
                </c:ext>
              </c:extLst>
            </c:dLbl>
            <c:dLbl>
              <c:idx val="3"/>
              <c:tx>
                <c:rich>
                  <a:bodyPr wrap="none">
                    <a:spAutoFit/>
                  </a:bodyPr>
                  <a:lstStyle/>
                  <a:p>
                    <a:pPr>
                      <a:defRPr sz="500"/>
                    </a:pPr>
                    <a:fld id="{D4D7A900-73EF-4D5D-8DFD-B7B7FCC699CF}" type="VALUE">
                      <a:rPr lang="en-US" sz="500" b="0" i="0" u="none">
                        <a:solidFill>
                          <a:srgbClr val="FFFFFF"/>
                        </a:solidFill>
                        <a:latin typeface="arial"/>
                      </a:rPr>
                      <a:pPr>
                        <a:defRPr sz="500"/>
                      </a:pPr>
                      <a:t>[VALUE]</a:t>
                    </a:fld>
                    <a:r>
                      <a:rPr lang="en-US" sz="5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27AF-45A2-B6FD-913B83B6C60E}"/>
                </c:ext>
              </c:extLst>
            </c:dLbl>
            <c:dLbl>
              <c:idx val="4"/>
              <c:tx>
                <c:rich>
                  <a:bodyPr wrap="none">
                    <a:spAutoFit/>
                  </a:bodyPr>
                  <a:lstStyle/>
                  <a:p>
                    <a:pPr>
                      <a:defRPr/>
                    </a:pPr>
                    <a:fld id="{E4703449-7E35-411D-9E6A-353727EE379E}"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4-27AF-45A2-B6FD-913B83B6C60E}"/>
                </c:ext>
              </c:extLst>
            </c:dLbl>
            <c:dLbl>
              <c:idx val="5"/>
              <c:tx>
                <c:rich>
                  <a:bodyPr wrap="none">
                    <a:spAutoFit/>
                  </a:bodyPr>
                  <a:lstStyle/>
                  <a:p>
                    <a:pPr>
                      <a:defRPr/>
                    </a:pPr>
                    <a:fld id="{EFB5E965-AB9B-4050-B10C-9B3C5AF4C50B}"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27AF-45A2-B6FD-913B83B6C60E}"/>
                </c:ext>
              </c:extLst>
            </c:dLbl>
            <c:dLbl>
              <c:idx val="6"/>
              <c:tx>
                <c:rich>
                  <a:bodyPr wrap="none">
                    <a:spAutoFit/>
                  </a:bodyPr>
                  <a:lstStyle/>
                  <a:p>
                    <a:pPr>
                      <a:defRPr/>
                    </a:pPr>
                    <a:fld id="{81A5657C-F664-4217-93F0-D1ADC6CCF853}"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6-27AF-45A2-B6FD-913B83B6C60E}"/>
                </c:ext>
              </c:extLst>
            </c:dLbl>
            <c:dLbl>
              <c:idx val="7"/>
              <c:tx>
                <c:rich>
                  <a:bodyPr wrap="none">
                    <a:spAutoFit/>
                  </a:bodyPr>
                  <a:lstStyle/>
                  <a:p>
                    <a:pPr>
                      <a:defRPr/>
                    </a:pPr>
                    <a:fld id="{6E8BE356-18B3-469D-A0D8-4FC38B650D86}"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27AF-45A2-B6FD-913B83B6C60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Sheet1!$A$2:$A$9</c:f>
              <c:strCache>
                <c:ptCount val="8"/>
                <c:pt idx="0">
                  <c:v>West Midlands</c:v>
                </c:pt>
                <c:pt idx="1">
                  <c:v>Yorkshire and The Humber</c:v>
                </c:pt>
                <c:pt idx="2">
                  <c:v>South West</c:v>
                </c:pt>
                <c:pt idx="3">
                  <c:v>South East</c:v>
                </c:pt>
                <c:pt idx="4">
                  <c:v>North West</c:v>
                </c:pt>
                <c:pt idx="5">
                  <c:v>London</c:v>
                </c:pt>
                <c:pt idx="6">
                  <c:v>East of England</c:v>
                </c:pt>
                <c:pt idx="7">
                  <c:v>East Midlands</c:v>
                </c:pt>
              </c:strCache>
            </c:strRef>
          </c:cat>
          <c:val>
            <c:numRef>
              <c:f>Sheet1!$B$2:$B$9</c:f>
              <c:numCache>
                <c:formatCode>0</c:formatCode>
                <c:ptCount val="8"/>
                <c:pt idx="0">
                  <c:v>100</c:v>
                </c:pt>
                <c:pt idx="1">
                  <c:v>90</c:v>
                </c:pt>
                <c:pt idx="2">
                  <c:v>75</c:v>
                </c:pt>
                <c:pt idx="3">
                  <c:v>16</c:v>
                </c:pt>
                <c:pt idx="4">
                  <c:v>81</c:v>
                </c:pt>
                <c:pt idx="5">
                  <c:v>100</c:v>
                </c:pt>
                <c:pt idx="6">
                  <c:v>33</c:v>
                </c:pt>
                <c:pt idx="7">
                  <c:v>40</c:v>
                </c:pt>
              </c:numCache>
            </c:numRef>
          </c:val>
          <c:extLst>
            <c:ext xmlns:c16="http://schemas.microsoft.com/office/drawing/2014/chart" uri="{C3380CC4-5D6E-409C-BE32-E72D297353CC}">
              <c16:uniqueId val="{00000008-27AF-45A2-B6FD-913B83B6C60E}"/>
            </c:ext>
          </c:extLst>
        </c:ser>
        <c:ser>
          <c:idx val="1"/>
          <c:order val="1"/>
          <c:tx>
            <c:strRef>
              <c:f>Sheet1!$C$1</c:f>
              <c:strCache>
                <c:ptCount val="1"/>
                <c:pt idx="0">
                  <c:v>Time Taken Repairs</c:v>
                </c:pt>
              </c:strCache>
            </c:strRef>
          </c:tx>
          <c:spPr>
            <a:solidFill>
              <a:srgbClr val="F49A28"/>
            </a:solidFill>
            <a:ln w="9525" cmpd="sng">
              <a:solidFill>
                <a:srgbClr val="FFFFFF"/>
              </a:solidFill>
              <a:prstDash val="solid"/>
            </a:ln>
            <a:effectLst>
              <a:outerShdw blurRad="50800" dist="38100" dir="2700000" algn="tl">
                <a:prstClr val="black">
                  <a:alpha val="20000"/>
                </a:prstClr>
              </a:outerShdw>
            </a:effectLst>
          </c:spPr>
          <c:invertIfNegative val="0"/>
          <c:dLbls>
            <c:dLbl>
              <c:idx val="0"/>
              <c:tx>
                <c:rich>
                  <a:bodyPr wrap="none">
                    <a:spAutoFit/>
                  </a:bodyPr>
                  <a:lstStyle/>
                  <a:p>
                    <a:pPr>
                      <a:defRPr/>
                    </a:pPr>
                    <a:fld id="{5FED02E4-0488-4D5A-8542-9783A1A2606C}"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9-27AF-45A2-B6FD-913B83B6C60E}"/>
                </c:ext>
              </c:extLst>
            </c:dLbl>
            <c:dLbl>
              <c:idx val="1"/>
              <c:tx>
                <c:rich>
                  <a:bodyPr wrap="none">
                    <a:spAutoFit/>
                  </a:bodyPr>
                  <a:lstStyle/>
                  <a:p>
                    <a:pPr>
                      <a:defRPr/>
                    </a:pPr>
                    <a:fld id="{D32796E4-433E-4ACF-8090-CBA47032E280}"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A-27AF-45A2-B6FD-913B83B6C60E}"/>
                </c:ext>
              </c:extLst>
            </c:dLbl>
            <c:dLbl>
              <c:idx val="2"/>
              <c:tx>
                <c:rich>
                  <a:bodyPr wrap="none">
                    <a:spAutoFit/>
                  </a:bodyPr>
                  <a:lstStyle/>
                  <a:p>
                    <a:pPr>
                      <a:defRPr/>
                    </a:pPr>
                    <a:fld id="{F3AB825B-AE7A-462E-984E-E56A582B8469}"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B-27AF-45A2-B6FD-913B83B6C60E}"/>
                </c:ext>
              </c:extLst>
            </c:dLbl>
            <c:dLbl>
              <c:idx val="3"/>
              <c:tx>
                <c:rich>
                  <a:bodyPr wrap="none">
                    <a:spAutoFit/>
                  </a:bodyPr>
                  <a:lstStyle/>
                  <a:p>
                    <a:pPr>
                      <a:defRPr sz="500"/>
                    </a:pPr>
                    <a:fld id="{A6F65D50-F42F-4333-8145-C19175D8B9BF}" type="VALUE">
                      <a:rPr lang="en-US" sz="500" b="0" i="0" u="none">
                        <a:solidFill>
                          <a:srgbClr val="FFFFFF"/>
                        </a:solidFill>
                        <a:latin typeface="arial"/>
                      </a:rPr>
                      <a:pPr>
                        <a:defRPr sz="500"/>
                      </a:pPr>
                      <a:t>[VALUE]</a:t>
                    </a:fld>
                    <a:r>
                      <a:rPr lang="en-US" sz="500"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C-27AF-45A2-B6FD-913B83B6C60E}"/>
                </c:ext>
              </c:extLst>
            </c:dLbl>
            <c:dLbl>
              <c:idx val="4"/>
              <c:tx>
                <c:rich>
                  <a:bodyPr wrap="none">
                    <a:spAutoFit/>
                  </a:bodyPr>
                  <a:lstStyle/>
                  <a:p>
                    <a:pPr>
                      <a:defRPr/>
                    </a:pPr>
                    <a:fld id="{2D3E5D25-5770-4C04-9E2A-67CEFB4EEC8A}"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D-27AF-45A2-B6FD-913B83B6C60E}"/>
                </c:ext>
              </c:extLst>
            </c:dLbl>
            <c:dLbl>
              <c:idx val="5"/>
              <c:tx>
                <c:rich>
                  <a:bodyPr wrap="none">
                    <a:spAutoFit/>
                  </a:bodyPr>
                  <a:lstStyle/>
                  <a:p>
                    <a:pPr>
                      <a:defRPr/>
                    </a:pPr>
                    <a:fld id="{A781B0C5-BE85-4790-BDFF-DD51CCA7E9EB}"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E-27AF-45A2-B6FD-913B83B6C60E}"/>
                </c:ext>
              </c:extLst>
            </c:dLbl>
            <c:dLbl>
              <c:idx val="6"/>
              <c:tx>
                <c:rich>
                  <a:bodyPr wrap="none">
                    <a:spAutoFit/>
                  </a:bodyPr>
                  <a:lstStyle/>
                  <a:p>
                    <a:pPr>
                      <a:defRPr/>
                    </a:pPr>
                    <a:fld id="{63BF244D-C85A-4B63-90F0-DF46BA47A86D}"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F-27AF-45A2-B6FD-913B83B6C60E}"/>
                </c:ext>
              </c:extLst>
            </c:dLbl>
            <c:dLbl>
              <c:idx val="7"/>
              <c:tx>
                <c:rich>
                  <a:bodyPr wrap="none">
                    <a:spAutoFit/>
                  </a:bodyPr>
                  <a:lstStyle/>
                  <a:p>
                    <a:pPr>
                      <a:defRPr/>
                    </a:pPr>
                    <a:fld id="{BEB8ADE4-E0FC-42D6-85F0-2D17027DEAD6}" type="VALUE">
                      <a:rPr lang="en-US" sz="788" b="0" i="0" u="none">
                        <a:solidFill>
                          <a:srgbClr val="FFFFFF"/>
                        </a:solidFill>
                        <a:latin typeface="arial"/>
                      </a:rPr>
                      <a:pPr>
                        <a:defRPr/>
                      </a:pPr>
                      <a:t>[VALUE]</a:t>
                    </a:fld>
                    <a:r>
                      <a:rPr lang="en-US" sz="788" b="0" i="0" u="none">
                        <a:solidFill>
                          <a:srgbClr val="FFFFFF"/>
                        </a:solidFill>
                        <a:latin typeface="arial"/>
                      </a:rPr>
                      <a:t>%</a:t>
                    </a:r>
                  </a:p>
                </c:rich>
              </c:tx>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0-27AF-45A2-B6FD-913B83B6C60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Sheet1!$A$2:$A$9</c:f>
              <c:strCache>
                <c:ptCount val="8"/>
                <c:pt idx="0">
                  <c:v>West Midlands</c:v>
                </c:pt>
                <c:pt idx="1">
                  <c:v>Yorkshire and The Humber</c:v>
                </c:pt>
                <c:pt idx="2">
                  <c:v>South West</c:v>
                </c:pt>
                <c:pt idx="3">
                  <c:v>South East</c:v>
                </c:pt>
                <c:pt idx="4">
                  <c:v>North West</c:v>
                </c:pt>
                <c:pt idx="5">
                  <c:v>London</c:v>
                </c:pt>
                <c:pt idx="6">
                  <c:v>East of England</c:v>
                </c:pt>
                <c:pt idx="7">
                  <c:v>East Midlands</c:v>
                </c:pt>
              </c:strCache>
            </c:strRef>
          </c:cat>
          <c:val>
            <c:numRef>
              <c:f>Sheet1!$C$2:$C$9</c:f>
              <c:numCache>
                <c:formatCode>0</c:formatCode>
                <c:ptCount val="8"/>
                <c:pt idx="0">
                  <c:v>100</c:v>
                </c:pt>
                <c:pt idx="1">
                  <c:v>78</c:v>
                </c:pt>
                <c:pt idx="2">
                  <c:v>49</c:v>
                </c:pt>
                <c:pt idx="3">
                  <c:v>16</c:v>
                </c:pt>
                <c:pt idx="4">
                  <c:v>73</c:v>
                </c:pt>
                <c:pt idx="5">
                  <c:v>100</c:v>
                </c:pt>
                <c:pt idx="6">
                  <c:v>33</c:v>
                </c:pt>
                <c:pt idx="7">
                  <c:v>47</c:v>
                </c:pt>
              </c:numCache>
            </c:numRef>
          </c:val>
          <c:extLst>
            <c:ext xmlns:c16="http://schemas.microsoft.com/office/drawing/2014/chart" uri="{C3380CC4-5D6E-409C-BE32-E72D297353CC}">
              <c16:uniqueId val="{00000011-27AF-45A2-B6FD-913B83B6C60E}"/>
            </c:ext>
          </c:extLst>
        </c:ser>
        <c:dLbls>
          <c:showLegendKey val="0"/>
          <c:showVal val="0"/>
          <c:showCatName val="0"/>
          <c:showSerName val="0"/>
          <c:showPercent val="0"/>
          <c:showBubbleSize val="0"/>
        </c:dLbls>
        <c:gapWidth val="0"/>
        <c:overlap val="100"/>
        <c:axId val="1323400985"/>
        <c:axId val="1523546277"/>
      </c:barChart>
      <c:catAx>
        <c:axId val="1323400985"/>
        <c:scaling>
          <c:orientation val="minMax"/>
        </c:scaling>
        <c:delete val="0"/>
        <c:axPos val="l"/>
        <c:numFmt formatCode="General" sourceLinked="1"/>
        <c:majorTickMark val="none"/>
        <c:minorTickMark val="none"/>
        <c:tickLblPos val="low"/>
        <c:spPr>
          <a:ln w="9525" cap="sq">
            <a:solidFill>
              <a:srgbClr val="C0D0E0"/>
            </a:solidFill>
            <a:prstDash val="solid"/>
            <a:miter/>
          </a:ln>
        </c:spPr>
        <c:txPr>
          <a:bodyPr rot="0"/>
          <a:lstStyle/>
          <a:p>
            <a:pPr>
              <a:defRPr sz="788" b="0" i="0" u="none" smtId="4294967295">
                <a:solidFill>
                  <a:srgbClr val="141B4D"/>
                </a:solidFill>
                <a:latin typeface="arial"/>
              </a:defRPr>
            </a:pPr>
            <a:endParaRPr lang="en-US"/>
          </a:p>
        </c:txPr>
        <c:crossAx val="1523546277"/>
        <c:crosses val="autoZero"/>
        <c:auto val="0"/>
        <c:lblAlgn val="ctr"/>
        <c:lblOffset val="100"/>
        <c:noMultiLvlLbl val="0"/>
      </c:catAx>
      <c:valAx>
        <c:axId val="1523546277"/>
        <c:scaling>
          <c:orientation val="minMax"/>
        </c:scaling>
        <c:delete val="0"/>
        <c:axPos val="b"/>
        <c:numFmt formatCode="General" sourceLinked="0"/>
        <c:majorTickMark val="none"/>
        <c:minorTickMark val="none"/>
        <c:tickLblPos val="low"/>
        <c:spPr>
          <a:ln w="9525" cap="sq">
            <a:solidFill>
              <a:srgbClr val="FFFFFF">
                <a:alpha val="0"/>
              </a:srgbClr>
            </a:solidFill>
            <a:prstDash val="solid"/>
            <a:miter/>
          </a:ln>
        </c:spPr>
        <c:txPr>
          <a:bodyPr rot="0"/>
          <a:lstStyle/>
          <a:p>
            <a:pPr>
              <a:defRPr sz="788" b="0" i="0" u="none" smtId="4294967295">
                <a:solidFill>
                  <a:srgbClr val="FFFFFF">
                    <a:alpha val="0"/>
                  </a:srgbClr>
                </a:solidFill>
                <a:latin typeface="arial"/>
              </a:defRPr>
            </a:pPr>
            <a:endParaRPr lang="en-US"/>
          </a:p>
        </c:txPr>
        <c:crossAx val="1323400985"/>
        <c:crosses val="autoZero"/>
        <c:crossBetween val="between"/>
      </c:valAx>
      <c:spPr>
        <a:solidFill>
          <a:srgbClr val="FFFFFF">
            <a:alpha val="0"/>
          </a:srgbClr>
        </a:solidFill>
      </c:spPr>
    </c:plotArea>
    <c:legend>
      <c:legendPos val="t"/>
      <c:overlay val="0"/>
      <c:txPr>
        <a:bodyPr/>
        <a:lstStyle/>
        <a:p>
          <a:pPr>
            <a:defRPr sz="788" b="0" i="0" u="none" smtId="4294967295">
              <a:solidFill>
                <a:srgbClr val="141B4D"/>
              </a:solidFill>
              <a:latin typeface="arial"/>
            </a:defRPr>
          </a:pPr>
          <a:endParaRPr lang="en-US"/>
        </a:p>
      </c:txPr>
    </c:legend>
    <c:plotVisOnly val="1"/>
    <c:dispBlanksAs val="gap"/>
    <c:showDLblsOverMax val="1"/>
  </c:chart>
  <c:spPr>
    <a:solidFill>
      <a:srgbClr val="FFFFFF">
        <a:alpha val="0"/>
      </a:srgbClr>
    </a:solidFill>
  </c:spPr>
  <c:txPr>
    <a:bodyPr/>
    <a:lstStyle/>
    <a:p>
      <a:pPr>
        <a:defRPr smtId="4294967295">
          <a:latin typeface="aria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DEC7E57-1F6D-3816-8473-7172537B5DB4}"/>
              </a:ext>
            </a:extLst>
          </p:cNvPr>
          <p:cNvSpPr>
            <a:spLocks noGrp="1" noChangeArrowheads="1"/>
          </p:cNvSpPr>
          <p:nvPr>
            <p:ph type="hdr" sz="quarter"/>
          </p:nvPr>
        </p:nvSpPr>
        <p:spPr bwMode="auto">
          <a:xfrm>
            <a:off x="0" y="0"/>
            <a:ext cx="2971800" cy="4572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Arial"/>
                <a:ea typeface="+mn-ea"/>
                <a:cs typeface="+mn-cs"/>
              </a:defRPr>
            </a:lvl1pPr>
          </a:lstStyle>
          <a:p>
            <a:pPr>
              <a:defRPr/>
            </a:pPr>
            <a:endParaRPr lang="en-US"/>
          </a:p>
        </p:txBody>
      </p:sp>
      <p:sp>
        <p:nvSpPr>
          <p:cNvPr id="10243" name="Rectangle 3">
            <a:extLst>
              <a:ext uri="{FF2B5EF4-FFF2-40B4-BE49-F238E27FC236}">
                <a16:creationId xmlns:a16="http://schemas.microsoft.com/office/drawing/2014/main" id="{5384124A-E3D9-8280-9082-6634F4C6798A}"/>
              </a:ext>
            </a:extLst>
          </p:cNvPr>
          <p:cNvSpPr>
            <a:spLocks noGrp="1" noChangeArrowheads="1"/>
          </p:cNvSpPr>
          <p:nvPr>
            <p:ph type="dt" sz="quarter" idx="1"/>
          </p:nvPr>
        </p:nvSpPr>
        <p:spPr bwMode="auto">
          <a:xfrm>
            <a:off x="3884613" y="0"/>
            <a:ext cx="2971800" cy="4572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a:ea typeface="+mn-ea"/>
                <a:cs typeface="+mn-cs"/>
              </a:defRPr>
            </a:lvl1pPr>
          </a:lstStyle>
          <a:p>
            <a:pPr>
              <a:defRPr/>
            </a:pPr>
            <a:endParaRPr lang="en-US"/>
          </a:p>
        </p:txBody>
      </p:sp>
      <p:sp>
        <p:nvSpPr>
          <p:cNvPr id="10244" name="Rectangle 4">
            <a:extLst>
              <a:ext uri="{FF2B5EF4-FFF2-40B4-BE49-F238E27FC236}">
                <a16:creationId xmlns:a16="http://schemas.microsoft.com/office/drawing/2014/main" id="{A0294C31-1C31-55A1-317F-3805578D8C89}"/>
              </a:ext>
            </a:extLst>
          </p:cNvPr>
          <p:cNvSpPr>
            <a:spLocks noGrp="1" noChangeArrowheads="1"/>
          </p:cNvSpPr>
          <p:nvPr>
            <p:ph type="ftr" sz="quarter" idx="2"/>
          </p:nvPr>
        </p:nvSpPr>
        <p:spPr bwMode="auto">
          <a:xfrm>
            <a:off x="0" y="8685213"/>
            <a:ext cx="2971800" cy="457200"/>
          </a:xfrm>
          <a:prstGeom prst="rect">
            <a:avLst/>
          </a:prstGeom>
          <a:noFill/>
          <a:ln w="9525">
            <a:noFill/>
            <a:miter lim="800000"/>
          </a:ln>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a:ea typeface="+mn-ea"/>
                <a:cs typeface="+mn-cs"/>
              </a:defRPr>
            </a:lvl1pPr>
          </a:lstStyle>
          <a:p>
            <a:pPr>
              <a:defRPr/>
            </a:pPr>
            <a:endParaRPr lang="en-US"/>
          </a:p>
        </p:txBody>
      </p:sp>
      <p:sp>
        <p:nvSpPr>
          <p:cNvPr id="10245" name="Rectangle 5">
            <a:extLst>
              <a:ext uri="{FF2B5EF4-FFF2-40B4-BE49-F238E27FC236}">
                <a16:creationId xmlns:a16="http://schemas.microsoft.com/office/drawing/2014/main" id="{BD313DF9-0D83-96EC-1648-473BA15CDA91}"/>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ln>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fld id="{E06E81A0-6069-4152-BF10-E55E26A0520F}" type="slidenum">
              <a:rPr lang="en-GB" altLang="en-US"/>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9ADFAD4-5F1E-36D1-45E7-53376ED740AF}"/>
              </a:ext>
            </a:extLst>
          </p:cNvPr>
          <p:cNvSpPr>
            <a:spLocks noGrp="1" noChangeArrowheads="1"/>
          </p:cNvSpPr>
          <p:nvPr>
            <p:ph type="hdr" sz="quarter"/>
          </p:nvPr>
        </p:nvSpPr>
        <p:spPr bwMode="auto">
          <a:xfrm>
            <a:off x="0" y="0"/>
            <a:ext cx="2971800" cy="4572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Arial"/>
                <a:ea typeface="+mn-ea"/>
                <a:cs typeface="+mn-cs"/>
              </a:defRPr>
            </a:lvl1pPr>
          </a:lstStyle>
          <a:p>
            <a:pPr>
              <a:defRPr/>
            </a:pPr>
            <a:endParaRPr lang="en-US"/>
          </a:p>
        </p:txBody>
      </p:sp>
      <p:sp>
        <p:nvSpPr>
          <p:cNvPr id="6147" name="Rectangle 3">
            <a:extLst>
              <a:ext uri="{FF2B5EF4-FFF2-40B4-BE49-F238E27FC236}">
                <a16:creationId xmlns:a16="http://schemas.microsoft.com/office/drawing/2014/main" id="{E6A728D4-A9DF-745D-F362-52D7D5F6814D}"/>
              </a:ext>
            </a:extLst>
          </p:cNvPr>
          <p:cNvSpPr>
            <a:spLocks noGrp="1" noChangeArrowheads="1"/>
          </p:cNvSpPr>
          <p:nvPr>
            <p:ph type="dt" idx="1"/>
          </p:nvPr>
        </p:nvSpPr>
        <p:spPr bwMode="auto">
          <a:xfrm>
            <a:off x="3884613" y="0"/>
            <a:ext cx="2971800" cy="4572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8B5C61BE-EF62-50DC-D341-AD21E84BBC94}"/>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A03367C6-9CB3-968A-5462-55457B6C2967}"/>
              </a:ext>
            </a:extLst>
          </p:cNvPr>
          <p:cNvSpPr>
            <a:spLocks noGrp="1" noChangeArrowheads="1"/>
          </p:cNvSpPr>
          <p:nvPr>
            <p:ph type="body" sz="quarter" idx="3"/>
          </p:nvPr>
        </p:nvSpPr>
        <p:spPr bwMode="auto">
          <a:xfrm>
            <a:off x="685800" y="4343400"/>
            <a:ext cx="5486400" cy="41148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35DDC9CA-CD43-8A62-2815-9B3F6FFEB516}"/>
              </a:ext>
            </a:extLst>
          </p:cNvPr>
          <p:cNvSpPr>
            <a:spLocks noGrp="1" noChangeArrowheads="1"/>
          </p:cNvSpPr>
          <p:nvPr>
            <p:ph type="ftr" sz="quarter" idx="4"/>
          </p:nvPr>
        </p:nvSpPr>
        <p:spPr bwMode="auto">
          <a:xfrm>
            <a:off x="0" y="8685213"/>
            <a:ext cx="2971800" cy="457200"/>
          </a:xfrm>
          <a:prstGeom prst="rect">
            <a:avLst/>
          </a:prstGeom>
          <a:noFill/>
          <a:ln w="9525">
            <a:noFill/>
            <a:miter lim="800000"/>
          </a:ln>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a:ea typeface="+mn-ea"/>
                <a:cs typeface="+mn-cs"/>
              </a:defRPr>
            </a:lvl1pPr>
          </a:lstStyle>
          <a:p>
            <a:pPr>
              <a:defRPr/>
            </a:pPr>
            <a:endParaRPr lang="en-US"/>
          </a:p>
        </p:txBody>
      </p:sp>
      <p:sp>
        <p:nvSpPr>
          <p:cNvPr id="6151" name="Rectangle 7">
            <a:extLst>
              <a:ext uri="{FF2B5EF4-FFF2-40B4-BE49-F238E27FC236}">
                <a16:creationId xmlns:a16="http://schemas.microsoft.com/office/drawing/2014/main" id="{D8A37EAD-5912-B464-0F56-81AF381743E7}"/>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ln>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fld id="{F9231697-3F34-4988-9264-36B2CE87EBF5}" type="slidenum">
              <a:rPr lang="en-GB" altLang="en-US"/>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0</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9</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10</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11</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12</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13</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14</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15</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16</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17</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18</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1</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19</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20</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21</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22</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23</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24</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25</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26</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27</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28</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2</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29</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30</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31</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3</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4</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5</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6</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7</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C0CA4E0-220F-EA14-3C33-4F97771299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eaLnBrk="1" hangingPunct="1"/>
            <a:fld id="{19D7E96F-6FB6-4021-96EE-9FC7A7432740}" type="slidenum">
              <a:rPr lang="en-GB" altLang="en-US" sz="1200">
                <a:solidFill>
                  <a:schemeClr val="tx1"/>
                </a:solidFill>
              </a:rPr>
              <a:pPr algn="r" eaLnBrk="1" hangingPunct="1"/>
              <a:t>8</a:t>
            </a:fld>
            <a:endParaRPr lang="en-GB" altLang="en-US" sz="1200">
              <a:solidFill>
                <a:schemeClr val="tx1"/>
              </a:solidFill>
            </a:endParaRPr>
          </a:p>
        </p:txBody>
      </p:sp>
      <p:sp>
        <p:nvSpPr>
          <p:cNvPr id="18434" name="Rectangle 2">
            <a:extLst>
              <a:ext uri="{FF2B5EF4-FFF2-40B4-BE49-F238E27FC236}">
                <a16:creationId xmlns:a16="http://schemas.microsoft.com/office/drawing/2014/main" id="{9920AF85-1A08-16DE-6241-C10C4EEB7C89}"/>
              </a:ext>
            </a:extLst>
          </p:cNvPr>
          <p:cNvSpPr>
            <a:spLocks noGrp="1" noRot="1" noChangeAspect="1" noChangeArrowheads="1" noTextEdit="1"/>
          </p:cNvSpPr>
          <p:nvPr>
            <p:ph type="sldImg"/>
          </p:nvPr>
        </p:nvSpPr>
        <p:spPr/>
      </p:sp>
      <p:sp>
        <p:nvSpPr>
          <p:cNvPr id="18435" name="Rectangle 3">
            <a:extLst>
              <a:ext uri="{FF2B5EF4-FFF2-40B4-BE49-F238E27FC236}">
                <a16:creationId xmlns:a16="http://schemas.microsoft.com/office/drawing/2014/main" id="{72FBDDA4-B848-A754-4028-BA50FAD2A1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7">
            <a:extLst>
              <a:ext uri="{FF2B5EF4-FFF2-40B4-BE49-F238E27FC236}">
                <a16:creationId xmlns:a16="http://schemas.microsoft.com/office/drawing/2014/main" id="{D2CEDC3E-C9CE-6327-A4F3-EA365CF4563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912BF675-E94E-6ED0-AB8F-23F7C86AA32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97C32B5C-2CB8-306F-A117-04168669C330}"/>
              </a:ext>
            </a:extLst>
          </p:cNvPr>
          <p:cNvSpPr>
            <a:spLocks noGrp="1" noChangeArrowheads="1"/>
          </p:cNvSpPr>
          <p:nvPr>
            <p:ph type="sldNum" sz="quarter" idx="12"/>
          </p:nvPr>
        </p:nvSpPr>
        <p:spPr/>
        <p:txBody>
          <a:bodyPr/>
          <a:lstStyle>
            <a:lvl1pPr>
              <a:defRPr/>
            </a:lvl1pPr>
          </a:lstStyle>
          <a:p>
            <a:fld id="{7A9D8F62-F46B-4956-BC26-6AC679319027}" type="slidenum">
              <a:rPr lang="en-GB" altLang="en-US"/>
              <a:t>‹#›</a:t>
            </a:fld>
            <a:endParaRPr lang="en-GB" altLang="en-US"/>
          </a:p>
        </p:txBody>
      </p:sp>
    </p:spTree>
    <p:extLst>
      <p:ext uri="{BB962C8B-B14F-4D97-AF65-F5344CB8AC3E}">
        <p14:creationId xmlns:p14="http://schemas.microsoft.com/office/powerpoint/2010/main" val="268584988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B0478488-7879-988F-E015-4076E9F4DE8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6A7A0640-232C-DD8F-61AC-26ED3826C16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6CEFC6B5-3202-78FD-C3CC-413EF5D8B0EE}"/>
              </a:ext>
            </a:extLst>
          </p:cNvPr>
          <p:cNvSpPr>
            <a:spLocks noGrp="1" noChangeArrowheads="1"/>
          </p:cNvSpPr>
          <p:nvPr>
            <p:ph type="sldNum" sz="quarter" idx="12"/>
          </p:nvPr>
        </p:nvSpPr>
        <p:spPr/>
        <p:txBody>
          <a:bodyPr/>
          <a:lstStyle>
            <a:lvl1pPr>
              <a:defRPr/>
            </a:lvl1pPr>
          </a:lstStyle>
          <a:p>
            <a:fld id="{03380978-B181-4929-BC6C-4024D457B68E}" type="slidenum">
              <a:rPr lang="en-GB" altLang="en-US"/>
              <a:t>‹#›</a:t>
            </a:fld>
            <a:endParaRPr lang="en-GB" altLang="en-US"/>
          </a:p>
        </p:txBody>
      </p:sp>
    </p:spTree>
    <p:extLst>
      <p:ext uri="{BB962C8B-B14F-4D97-AF65-F5344CB8AC3E}">
        <p14:creationId xmlns:p14="http://schemas.microsoft.com/office/powerpoint/2010/main" val="254418326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745AAD42-D92A-7EC5-07BB-A0C60CD9B14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8F6F859C-F950-11F6-732F-3E114CC687B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E31F2B99-6F4A-BBF3-C455-16E87A24E977}"/>
              </a:ext>
            </a:extLst>
          </p:cNvPr>
          <p:cNvSpPr>
            <a:spLocks noGrp="1" noChangeArrowheads="1"/>
          </p:cNvSpPr>
          <p:nvPr>
            <p:ph type="sldNum" sz="quarter" idx="12"/>
          </p:nvPr>
        </p:nvSpPr>
        <p:spPr/>
        <p:txBody>
          <a:bodyPr/>
          <a:lstStyle>
            <a:lvl1pPr>
              <a:defRPr/>
            </a:lvl1pPr>
          </a:lstStyle>
          <a:p>
            <a:fld id="{86E86436-2E8D-4D65-9448-EDD9707662C3}" type="slidenum">
              <a:rPr lang="en-GB" altLang="en-US"/>
              <a:t>‹#›</a:t>
            </a:fld>
            <a:endParaRPr lang="en-GB" altLang="en-US"/>
          </a:p>
        </p:txBody>
      </p:sp>
    </p:spTree>
    <p:extLst>
      <p:ext uri="{BB962C8B-B14F-4D97-AF65-F5344CB8AC3E}">
        <p14:creationId xmlns:p14="http://schemas.microsoft.com/office/powerpoint/2010/main" val="29923706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37A2B804-4D29-3276-C79E-4709A689E9D3}"/>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9B0735CA-D1D1-BF3D-D8DB-B59E5386E44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088B2E17-87CA-590B-3457-CA2ECB429338}"/>
              </a:ext>
            </a:extLst>
          </p:cNvPr>
          <p:cNvSpPr>
            <a:spLocks noGrp="1" noChangeArrowheads="1"/>
          </p:cNvSpPr>
          <p:nvPr>
            <p:ph type="sldNum" sz="quarter" idx="12"/>
          </p:nvPr>
        </p:nvSpPr>
        <p:spPr/>
        <p:txBody>
          <a:bodyPr/>
          <a:lstStyle>
            <a:lvl1pPr>
              <a:defRPr/>
            </a:lvl1pPr>
          </a:lstStyle>
          <a:p>
            <a:fld id="{825BD0E1-B2E7-4EA9-A0FD-9B7F9A5C941C}" type="slidenum">
              <a:rPr lang="en-GB" altLang="en-US"/>
              <a:t>‹#›</a:t>
            </a:fld>
            <a:endParaRPr lang="en-GB" altLang="en-US"/>
          </a:p>
        </p:txBody>
      </p:sp>
    </p:spTree>
    <p:extLst>
      <p:ext uri="{BB962C8B-B14F-4D97-AF65-F5344CB8AC3E}">
        <p14:creationId xmlns:p14="http://schemas.microsoft.com/office/powerpoint/2010/main" val="159266828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7">
            <a:extLst>
              <a:ext uri="{FF2B5EF4-FFF2-40B4-BE49-F238E27FC236}">
                <a16:creationId xmlns:a16="http://schemas.microsoft.com/office/drawing/2014/main" id="{A532469A-5959-2FAC-54F6-A626C782BD4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7F3294BD-F54A-D5F2-8FED-4B8FD72BDD3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815116A6-B2D7-7814-CF14-38C39F7A3A17}"/>
              </a:ext>
            </a:extLst>
          </p:cNvPr>
          <p:cNvSpPr>
            <a:spLocks noGrp="1" noChangeArrowheads="1"/>
          </p:cNvSpPr>
          <p:nvPr>
            <p:ph type="sldNum" sz="quarter" idx="12"/>
          </p:nvPr>
        </p:nvSpPr>
        <p:spPr/>
        <p:txBody>
          <a:bodyPr/>
          <a:lstStyle>
            <a:lvl1pPr>
              <a:defRPr/>
            </a:lvl1pPr>
          </a:lstStyle>
          <a:p>
            <a:fld id="{FCAF947A-F187-41B3-AEC7-C6075D186468}" type="slidenum">
              <a:rPr lang="en-GB" altLang="en-US"/>
              <a:t>‹#›</a:t>
            </a:fld>
            <a:endParaRPr lang="en-GB" altLang="en-US"/>
          </a:p>
        </p:txBody>
      </p:sp>
    </p:spTree>
    <p:extLst>
      <p:ext uri="{BB962C8B-B14F-4D97-AF65-F5344CB8AC3E}">
        <p14:creationId xmlns:p14="http://schemas.microsoft.com/office/powerpoint/2010/main" val="366396009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800101"/>
            <a:ext cx="4038600" cy="379452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00101"/>
            <a:ext cx="4038600" cy="379452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DEAFA169-AEB2-11EB-3E1E-2A98BF42097C}"/>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FAB1A266-18A8-8C24-3A9B-109E22ECC9D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64AC7C94-9387-FA75-8160-1A0A9A51C12C}"/>
              </a:ext>
            </a:extLst>
          </p:cNvPr>
          <p:cNvSpPr>
            <a:spLocks noGrp="1" noChangeArrowheads="1"/>
          </p:cNvSpPr>
          <p:nvPr>
            <p:ph type="sldNum" sz="quarter" idx="12"/>
          </p:nvPr>
        </p:nvSpPr>
        <p:spPr/>
        <p:txBody>
          <a:bodyPr/>
          <a:lstStyle>
            <a:lvl1pPr>
              <a:defRPr/>
            </a:lvl1pPr>
          </a:lstStyle>
          <a:p>
            <a:fld id="{2E8DF106-C120-46FF-83B3-EFCDE1382E30}" type="slidenum">
              <a:rPr lang="en-GB" altLang="en-US"/>
              <a:t>‹#›</a:t>
            </a:fld>
            <a:endParaRPr lang="en-GB" altLang="en-US"/>
          </a:p>
        </p:txBody>
      </p:sp>
    </p:spTree>
    <p:extLst>
      <p:ext uri="{BB962C8B-B14F-4D97-AF65-F5344CB8AC3E}">
        <p14:creationId xmlns:p14="http://schemas.microsoft.com/office/powerpoint/2010/main" val="238864469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6DE316F4-D994-105A-3D2A-10DE4C1C4BFD}"/>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8">
            <a:extLst>
              <a:ext uri="{FF2B5EF4-FFF2-40B4-BE49-F238E27FC236}">
                <a16:creationId xmlns:a16="http://schemas.microsoft.com/office/drawing/2014/main" id="{4D8F7BF3-CFE3-CC1B-4FA8-B8C03BC5B69F}"/>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62CCA1F3-420A-01E8-B7AE-D6E81BAA2D35}"/>
              </a:ext>
            </a:extLst>
          </p:cNvPr>
          <p:cNvSpPr>
            <a:spLocks noGrp="1" noChangeArrowheads="1"/>
          </p:cNvSpPr>
          <p:nvPr>
            <p:ph type="sldNum" sz="quarter" idx="12"/>
          </p:nvPr>
        </p:nvSpPr>
        <p:spPr/>
        <p:txBody>
          <a:bodyPr/>
          <a:lstStyle>
            <a:lvl1pPr>
              <a:defRPr/>
            </a:lvl1pPr>
          </a:lstStyle>
          <a:p>
            <a:fld id="{1D48064B-C1CC-4508-A7A3-9BBAB6BF75A5}" type="slidenum">
              <a:rPr lang="en-GB" altLang="en-US"/>
              <a:t>‹#›</a:t>
            </a:fld>
            <a:endParaRPr lang="en-GB" altLang="en-US"/>
          </a:p>
        </p:txBody>
      </p:sp>
    </p:spTree>
    <p:extLst>
      <p:ext uri="{BB962C8B-B14F-4D97-AF65-F5344CB8AC3E}">
        <p14:creationId xmlns:p14="http://schemas.microsoft.com/office/powerpoint/2010/main" val="12124946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ECFB9028-3D56-702F-7160-887C24CE8EC5}"/>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8EDA73F8-52A2-F2B6-4F01-781C6D9FD7DC}"/>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3216AAB0-7F84-B54C-A5AC-B0E6AE1A09CA}"/>
              </a:ext>
            </a:extLst>
          </p:cNvPr>
          <p:cNvSpPr>
            <a:spLocks noGrp="1" noChangeArrowheads="1"/>
          </p:cNvSpPr>
          <p:nvPr>
            <p:ph type="sldNum" sz="quarter" idx="12"/>
          </p:nvPr>
        </p:nvSpPr>
        <p:spPr/>
        <p:txBody>
          <a:bodyPr/>
          <a:lstStyle>
            <a:lvl1pPr>
              <a:defRPr/>
            </a:lvl1pPr>
          </a:lstStyle>
          <a:p>
            <a:fld id="{7F4F5C9B-DB87-4E26-9474-292042BF9FCB}" type="slidenum">
              <a:rPr lang="en-GB" altLang="en-US"/>
              <a:t>‹#›</a:t>
            </a:fld>
            <a:endParaRPr lang="en-GB" altLang="en-US"/>
          </a:p>
        </p:txBody>
      </p:sp>
    </p:spTree>
    <p:extLst>
      <p:ext uri="{BB962C8B-B14F-4D97-AF65-F5344CB8AC3E}">
        <p14:creationId xmlns:p14="http://schemas.microsoft.com/office/powerpoint/2010/main" val="410006305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7DE97DB-5C38-7CE1-1587-1DCDC901EFDF}"/>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8">
            <a:extLst>
              <a:ext uri="{FF2B5EF4-FFF2-40B4-BE49-F238E27FC236}">
                <a16:creationId xmlns:a16="http://schemas.microsoft.com/office/drawing/2014/main" id="{D68EC618-37ED-F2D1-AE6E-8C66BB4335DA}"/>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F51D50E2-B7C5-72B4-912B-07D7CE87AFB4}"/>
              </a:ext>
            </a:extLst>
          </p:cNvPr>
          <p:cNvSpPr>
            <a:spLocks noGrp="1" noChangeArrowheads="1"/>
          </p:cNvSpPr>
          <p:nvPr>
            <p:ph type="sldNum" sz="quarter" idx="12"/>
          </p:nvPr>
        </p:nvSpPr>
        <p:spPr/>
        <p:txBody>
          <a:bodyPr/>
          <a:lstStyle>
            <a:lvl1pPr>
              <a:defRPr/>
            </a:lvl1pPr>
          </a:lstStyle>
          <a:p>
            <a:fld id="{CCC3ABBC-5873-428D-BD02-286C8E8A2CB6}" type="slidenum">
              <a:rPr lang="en-GB" altLang="en-US"/>
              <a:t>‹#›</a:t>
            </a:fld>
            <a:endParaRPr lang="en-GB" altLang="en-US"/>
          </a:p>
        </p:txBody>
      </p:sp>
    </p:spTree>
    <p:extLst>
      <p:ext uri="{BB962C8B-B14F-4D97-AF65-F5344CB8AC3E}">
        <p14:creationId xmlns:p14="http://schemas.microsoft.com/office/powerpoint/2010/main" val="239130391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7">
            <a:extLst>
              <a:ext uri="{FF2B5EF4-FFF2-40B4-BE49-F238E27FC236}">
                <a16:creationId xmlns:a16="http://schemas.microsoft.com/office/drawing/2014/main" id="{EDC1CD0B-AB57-284F-CD4D-65C349A85374}"/>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9FB5D988-09F3-17B8-C509-8FF916ADF879}"/>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6C760CB9-7D1B-7337-96AB-14E1291CC239}"/>
              </a:ext>
            </a:extLst>
          </p:cNvPr>
          <p:cNvSpPr>
            <a:spLocks noGrp="1" noChangeArrowheads="1"/>
          </p:cNvSpPr>
          <p:nvPr>
            <p:ph type="sldNum" sz="quarter" idx="12"/>
          </p:nvPr>
        </p:nvSpPr>
        <p:spPr/>
        <p:txBody>
          <a:bodyPr/>
          <a:lstStyle>
            <a:lvl1pPr>
              <a:defRPr/>
            </a:lvl1pPr>
          </a:lstStyle>
          <a:p>
            <a:fld id="{110345C5-19EF-4116-9A8C-9F183209746E}" type="slidenum">
              <a:rPr lang="en-GB" altLang="en-US"/>
              <a:t>‹#›</a:t>
            </a:fld>
            <a:endParaRPr lang="en-GB" altLang="en-US"/>
          </a:p>
        </p:txBody>
      </p:sp>
    </p:spTree>
    <p:extLst>
      <p:ext uri="{BB962C8B-B14F-4D97-AF65-F5344CB8AC3E}">
        <p14:creationId xmlns:p14="http://schemas.microsoft.com/office/powerpoint/2010/main" val="161854115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7">
            <a:extLst>
              <a:ext uri="{FF2B5EF4-FFF2-40B4-BE49-F238E27FC236}">
                <a16:creationId xmlns:a16="http://schemas.microsoft.com/office/drawing/2014/main" id="{B3D1CEF2-48D8-7F77-5194-B0E66D0D738E}"/>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78CCA475-C76B-EF22-938E-1EDCE32B220F}"/>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5DBDADA0-3121-97E5-CA20-B37D58018143}"/>
              </a:ext>
            </a:extLst>
          </p:cNvPr>
          <p:cNvSpPr>
            <a:spLocks noGrp="1" noChangeArrowheads="1"/>
          </p:cNvSpPr>
          <p:nvPr>
            <p:ph type="sldNum" sz="quarter" idx="12"/>
          </p:nvPr>
        </p:nvSpPr>
        <p:spPr/>
        <p:txBody>
          <a:bodyPr/>
          <a:lstStyle>
            <a:lvl1pPr>
              <a:defRPr/>
            </a:lvl1pPr>
          </a:lstStyle>
          <a:p>
            <a:fld id="{7F7AF0DA-B811-4579-9943-BE0028A7D75D}" type="slidenum">
              <a:rPr lang="en-GB" altLang="en-US"/>
              <a:t>‹#›</a:t>
            </a:fld>
            <a:endParaRPr lang="en-GB" altLang="en-US"/>
          </a:p>
        </p:txBody>
      </p:sp>
    </p:spTree>
    <p:extLst>
      <p:ext uri="{BB962C8B-B14F-4D97-AF65-F5344CB8AC3E}">
        <p14:creationId xmlns:p14="http://schemas.microsoft.com/office/powerpoint/2010/main" val="328314863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13C540A-EEB6-8449-181C-81892726BA3F}"/>
              </a:ext>
            </a:extLst>
          </p:cNvPr>
          <p:cNvSpPr>
            <a:spLocks noGrp="1" noChangeArrowheads="1"/>
          </p:cNvSpPr>
          <p:nvPr>
            <p:ph type="title"/>
          </p:nvPr>
        </p:nvSpPr>
        <p:spPr bwMode="auto">
          <a:xfrm>
            <a:off x="457200" y="206375"/>
            <a:ext cx="82296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Rectangle 3">
            <a:extLst>
              <a:ext uri="{FF2B5EF4-FFF2-40B4-BE49-F238E27FC236}">
                <a16:creationId xmlns:a16="http://schemas.microsoft.com/office/drawing/2014/main" id="{D319A7A0-CD9C-0311-8616-2D6F4BF7A1F4}"/>
              </a:ext>
            </a:extLst>
          </p:cNvPr>
          <p:cNvSpPr>
            <a:spLocks noGrp="1" noChangeArrowheads="1"/>
          </p:cNvSpPr>
          <p:nvPr>
            <p:ph type="body" idx="1"/>
          </p:nvPr>
        </p:nvSpPr>
        <p:spPr bwMode="auto">
          <a:xfrm>
            <a:off x="457200" y="800100"/>
            <a:ext cx="8229600"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7">
            <a:extLst>
              <a:ext uri="{FF2B5EF4-FFF2-40B4-BE49-F238E27FC236}">
                <a16:creationId xmlns:a16="http://schemas.microsoft.com/office/drawing/2014/main" id="{31DA72F6-ACF6-9D39-8742-C17FFB3461B0}"/>
              </a:ext>
            </a:extLst>
          </p:cNvPr>
          <p:cNvSpPr>
            <a:spLocks noGrp="1" noChangeArrowheads="1"/>
          </p:cNvSpPr>
          <p:nvPr>
            <p:ph type="dt" sz="half" idx="2"/>
          </p:nvPr>
        </p:nvSpPr>
        <p:spPr bwMode="auto">
          <a:xfrm>
            <a:off x="449263" y="4792663"/>
            <a:ext cx="1619250" cy="230187"/>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a:defRPr>
                <a:latin typeface="Arial"/>
                <a:ea typeface="+mn-ea"/>
                <a:cs typeface="+mn-cs"/>
              </a:defRPr>
            </a:lvl1pPr>
          </a:lstStyle>
          <a:p>
            <a:pPr>
              <a:defRPr/>
            </a:pPr>
            <a:endParaRPr lang="en-US"/>
          </a:p>
        </p:txBody>
      </p:sp>
      <p:sp>
        <p:nvSpPr>
          <p:cNvPr id="1029" name="Rectangle 8">
            <a:extLst>
              <a:ext uri="{FF2B5EF4-FFF2-40B4-BE49-F238E27FC236}">
                <a16:creationId xmlns:a16="http://schemas.microsoft.com/office/drawing/2014/main" id="{98664EE2-C0E6-ED23-6A22-C9B4E0B2C1F4}"/>
              </a:ext>
            </a:extLst>
          </p:cNvPr>
          <p:cNvSpPr>
            <a:spLocks noGrp="1" noChangeArrowheads="1"/>
          </p:cNvSpPr>
          <p:nvPr>
            <p:ph type="ftr" sz="quarter" idx="3"/>
          </p:nvPr>
        </p:nvSpPr>
        <p:spPr bwMode="auto">
          <a:xfrm>
            <a:off x="2159000" y="4789488"/>
            <a:ext cx="3959225" cy="228600"/>
          </a:xfrm>
          <a:prstGeom prst="rect">
            <a:avLst/>
          </a:prstGeom>
          <a:noFill/>
          <a:ln w="9525">
            <a:noFill/>
            <a:miter lim="800000"/>
          </a:ln>
        </p:spPr>
        <p:txBody>
          <a:bodyPr vert="horz" wrap="none" lIns="90000" tIns="46038" rIns="90000" bIns="46038" numCol="1" anchor="t" anchorCtr="0" compatLnSpc="1">
            <a:prstTxWarp prst="textNoShape">
              <a:avLst/>
            </a:prstTxWarp>
          </a:bodyPr>
          <a:lstStyle>
            <a:lvl1pPr>
              <a:defRPr>
                <a:latin typeface="Arial"/>
                <a:ea typeface="+mn-ea"/>
                <a:cs typeface="+mn-cs"/>
              </a:defRPr>
            </a:lvl1pPr>
          </a:lstStyle>
          <a:p>
            <a:pPr>
              <a:defRPr/>
            </a:pPr>
            <a:endParaRPr lang="en-US"/>
          </a:p>
        </p:txBody>
      </p:sp>
      <p:sp>
        <p:nvSpPr>
          <p:cNvPr id="1030" name="Rectangle 9">
            <a:extLst>
              <a:ext uri="{FF2B5EF4-FFF2-40B4-BE49-F238E27FC236}">
                <a16:creationId xmlns:a16="http://schemas.microsoft.com/office/drawing/2014/main" id="{D692826B-0CA8-83FE-28B8-A1E96811A84E}"/>
              </a:ext>
            </a:extLst>
          </p:cNvPr>
          <p:cNvSpPr>
            <a:spLocks noGrp="1" noChangeArrowheads="1"/>
          </p:cNvSpPr>
          <p:nvPr>
            <p:ph type="sldNum" sz="quarter" idx="4"/>
          </p:nvPr>
        </p:nvSpPr>
        <p:spPr bwMode="auto">
          <a:xfrm>
            <a:off x="6297613" y="4789488"/>
            <a:ext cx="836612" cy="230187"/>
          </a:xfrm>
          <a:prstGeom prst="rect">
            <a:avLst/>
          </a:prstGeom>
          <a:noFill/>
          <a:ln w="9525">
            <a:noFill/>
            <a:miter lim="800000"/>
          </a:ln>
        </p:spPr>
        <p:txBody>
          <a:bodyPr vert="horz" wrap="square" lIns="90000" tIns="46800" rIns="90000" bIns="46800" numCol="1" anchor="t" anchorCtr="0" compatLnSpc="1">
            <a:prstTxWarp prst="textNoShape">
              <a:avLst/>
            </a:prstTxWarp>
          </a:bodyPr>
          <a:lstStyle>
            <a:lvl1pPr algn="r">
              <a:defRPr/>
            </a:lvl1pPr>
          </a:lstStyle>
          <a:p>
            <a:fld id="{AA308D64-5BCF-498D-8FF1-5DF0072FBD2C}" type="slidenum">
              <a:rPr lang="en-GB" altLang="en-US"/>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1" fontAlgn="base" hangingPunct="1">
        <a:spcBef>
          <a:spcPct val="0"/>
        </a:spcBef>
        <a:spcAft>
          <a:spcPct val="0"/>
        </a:spcAft>
        <a:defRPr sz="2100">
          <a:solidFill>
            <a:schemeClr val="hlink"/>
          </a:solidFill>
          <a:latin typeface="+mj-lt"/>
          <a:ea typeface="ＭＳ Ｐゴシック" charset="0"/>
          <a:cs typeface="ＭＳ Ｐゴシック" charset="0"/>
        </a:defRPr>
      </a:lvl1pPr>
      <a:lvl2pPr algn="ctr" rtl="0" eaLnBrk="1" fontAlgn="base" hangingPunct="1">
        <a:spcBef>
          <a:spcPct val="0"/>
        </a:spcBef>
        <a:spcAft>
          <a:spcPct val="0"/>
        </a:spcAft>
        <a:defRPr sz="2100">
          <a:solidFill>
            <a:schemeClr val="hlink"/>
          </a:solidFill>
          <a:latin typeface="Arial"/>
          <a:ea typeface="ＭＳ Ｐゴシック" charset="0"/>
          <a:cs typeface="ＭＳ Ｐゴシック" charset="0"/>
        </a:defRPr>
      </a:lvl2pPr>
      <a:lvl3pPr algn="ctr" rtl="0" eaLnBrk="1" fontAlgn="base" hangingPunct="1">
        <a:spcBef>
          <a:spcPct val="0"/>
        </a:spcBef>
        <a:spcAft>
          <a:spcPct val="0"/>
        </a:spcAft>
        <a:defRPr sz="2100">
          <a:solidFill>
            <a:schemeClr val="hlink"/>
          </a:solidFill>
          <a:latin typeface="Arial"/>
          <a:ea typeface="ＭＳ Ｐゴシック" charset="0"/>
          <a:cs typeface="ＭＳ Ｐゴシック" charset="0"/>
        </a:defRPr>
      </a:lvl3pPr>
      <a:lvl4pPr algn="ctr" rtl="0" eaLnBrk="1" fontAlgn="base" hangingPunct="1">
        <a:spcBef>
          <a:spcPct val="0"/>
        </a:spcBef>
        <a:spcAft>
          <a:spcPct val="0"/>
        </a:spcAft>
        <a:defRPr sz="2100">
          <a:solidFill>
            <a:schemeClr val="hlink"/>
          </a:solidFill>
          <a:latin typeface="Arial"/>
          <a:ea typeface="ＭＳ Ｐゴシック" charset="0"/>
          <a:cs typeface="ＭＳ Ｐゴシック" charset="0"/>
        </a:defRPr>
      </a:lvl4pPr>
      <a:lvl5pPr algn="ctr" rtl="0" eaLnBrk="1" fontAlgn="base" hangingPunct="1">
        <a:spcBef>
          <a:spcPct val="0"/>
        </a:spcBef>
        <a:spcAft>
          <a:spcPct val="0"/>
        </a:spcAft>
        <a:defRPr sz="2100">
          <a:solidFill>
            <a:schemeClr val="hlink"/>
          </a:solidFill>
          <a:latin typeface="Arial"/>
          <a:ea typeface="ＭＳ Ｐゴシック" charset="0"/>
          <a:cs typeface="ＭＳ Ｐゴシック" charset="0"/>
        </a:defRPr>
      </a:lvl5pPr>
      <a:lvl6pPr marL="342900" algn="ctr" rtl="0" eaLnBrk="1" fontAlgn="base" hangingPunct="1">
        <a:spcBef>
          <a:spcPct val="0"/>
        </a:spcBef>
        <a:spcAft>
          <a:spcPct val="0"/>
        </a:spcAft>
        <a:defRPr sz="2100">
          <a:solidFill>
            <a:schemeClr val="hlink"/>
          </a:solidFill>
          <a:latin typeface="Arial"/>
        </a:defRPr>
      </a:lvl6pPr>
      <a:lvl7pPr marL="685800" algn="ctr" rtl="0" eaLnBrk="1" fontAlgn="base" hangingPunct="1">
        <a:spcBef>
          <a:spcPct val="0"/>
        </a:spcBef>
        <a:spcAft>
          <a:spcPct val="0"/>
        </a:spcAft>
        <a:defRPr sz="2100">
          <a:solidFill>
            <a:schemeClr val="hlink"/>
          </a:solidFill>
          <a:latin typeface="Arial"/>
        </a:defRPr>
      </a:lvl7pPr>
      <a:lvl8pPr marL="1028700" algn="ctr" rtl="0" eaLnBrk="1" fontAlgn="base" hangingPunct="1">
        <a:spcBef>
          <a:spcPct val="0"/>
        </a:spcBef>
        <a:spcAft>
          <a:spcPct val="0"/>
        </a:spcAft>
        <a:defRPr sz="2100">
          <a:solidFill>
            <a:schemeClr val="hlink"/>
          </a:solidFill>
          <a:latin typeface="Arial"/>
        </a:defRPr>
      </a:lvl8pPr>
      <a:lvl9pPr marL="1371600" algn="ctr" rtl="0" eaLnBrk="1" fontAlgn="base" hangingPunct="1">
        <a:spcBef>
          <a:spcPct val="0"/>
        </a:spcBef>
        <a:spcAft>
          <a:spcPct val="0"/>
        </a:spcAft>
        <a:defRPr sz="2100">
          <a:solidFill>
            <a:schemeClr val="hlink"/>
          </a:solidFill>
          <a:latin typeface="Arial"/>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ＭＳ Ｐゴシック" charset="0"/>
          <a:cs typeface="ＭＳ Ｐゴシック" charset="0"/>
        </a:defRPr>
      </a:lvl1pPr>
      <a:lvl2pPr marL="557213" indent="-214313" algn="l" rtl="0" eaLnBrk="1" fontAlgn="base" hangingPunct="1">
        <a:spcBef>
          <a:spcPct val="20000"/>
        </a:spcBef>
        <a:spcAft>
          <a:spcPct val="0"/>
        </a:spcAft>
        <a:buChar char="–"/>
        <a:defRPr sz="2100">
          <a:solidFill>
            <a:schemeClr val="tx1"/>
          </a:solidFill>
          <a:latin typeface="+mn-lt"/>
          <a:ea typeface="ＭＳ Ｐゴシック" charset="0"/>
        </a:defRPr>
      </a:lvl2pPr>
      <a:lvl3pPr marL="857250" indent="-171450" algn="l" rtl="0" eaLnBrk="1" fontAlgn="base" hangingPunct="1">
        <a:spcBef>
          <a:spcPct val="20000"/>
        </a:spcBef>
        <a:spcAft>
          <a:spcPct val="0"/>
        </a:spcAft>
        <a:buChar char="•"/>
        <a:defRPr>
          <a:solidFill>
            <a:schemeClr val="tx1"/>
          </a:solidFill>
          <a:latin typeface="+mn-lt"/>
          <a:ea typeface="ＭＳ Ｐゴシック" charset="0"/>
        </a:defRPr>
      </a:lvl3pPr>
      <a:lvl4pPr marL="1200150" indent="-171450" algn="l" rtl="0" eaLnBrk="1" fontAlgn="base" hangingPunct="1">
        <a:spcBef>
          <a:spcPct val="20000"/>
        </a:spcBef>
        <a:spcAft>
          <a:spcPct val="0"/>
        </a:spcAft>
        <a:buChar char="–"/>
        <a:defRPr sz="1500">
          <a:solidFill>
            <a:schemeClr val="tx1"/>
          </a:solidFill>
          <a:latin typeface="+mn-lt"/>
          <a:ea typeface="ＭＳ Ｐゴシック" charset="0"/>
        </a:defRPr>
      </a:lvl4pPr>
      <a:lvl5pPr marL="1543050" indent="-171450" algn="l" rtl="0" eaLnBrk="1" fontAlgn="base" hangingPunct="1">
        <a:spcBef>
          <a:spcPct val="20000"/>
        </a:spcBef>
        <a:spcAft>
          <a:spcPct val="0"/>
        </a:spcAft>
        <a:buChar char="»"/>
        <a:defRPr sz="1500">
          <a:solidFill>
            <a:schemeClr val="tx1"/>
          </a:solidFill>
          <a:latin typeface="+mn-lt"/>
          <a:ea typeface="ＭＳ Ｐゴシック" charset="0"/>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chart" Target="../charts/chart14.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chart" Target="../charts/chart18.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22.xml"/><Relationship Id="rId7" Type="http://schemas.openxmlformats.org/officeDocument/2006/relationships/chart" Target="../charts/chart25.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24.xml"/><Relationship Id="rId5" Type="http://schemas.openxmlformats.org/officeDocument/2006/relationships/image" Target="../media/image31.png"/><Relationship Id="rId4" Type="http://schemas.openxmlformats.org/officeDocument/2006/relationships/chart" Target="../charts/char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chart" Target="../charts/chart2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image" Target="../media/image31.png"/><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0</a:t>
            </a:fld>
            <a:endParaRPr lang="en-GB" altLang="en-US" sz="700" b="1">
              <a:solidFill>
                <a:schemeClr val="accent6">
                  <a:lumMod val="50000"/>
                </a:schemeClr>
              </a:solidFill>
              <a:latin typeface="+mj-lt"/>
            </a:endParaRPr>
          </a:p>
        </p:txBody>
      </p:sp>
      <p:pic>
        <p:nvPicPr>
          <p:cNvPr id="17413" name="New picture"/>
          <p:cNvPicPr/>
          <p:nvPr/>
        </p:nvPicPr>
        <p:blipFill>
          <a:blip r:embed="rId3"/>
          <a:stretch>
            <a:fillRect/>
          </a:stretch>
        </p:blipFill>
        <p:spPr>
          <a:xfrm>
            <a:off x="0" y="0"/>
            <a:ext cx="9144000" cy="5143500"/>
          </a:xfrm>
          <a:prstGeom prst="rect">
            <a:avLst/>
          </a:prstGeom>
        </p:spPr>
      </p:pic>
      <p:sp>
        <p:nvSpPr>
          <p:cNvPr id="17414" name="New shape"/>
          <p:cNvSpPr/>
          <p:nvPr/>
        </p:nvSpPr>
        <p:spPr>
          <a:xfrm>
            <a:off x="203200" y="4495800"/>
            <a:ext cx="33528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400">
                <a:solidFill>
                  <a:srgbClr val="141B4D"/>
                </a:solidFill>
                <a:latin typeface="arial"/>
              </a:rPr>
              <a:t>Prepared by: Acuity Research &amp; Practice</a:t>
            </a:r>
          </a:p>
        </p:txBody>
      </p:sp>
      <p:pic>
        <p:nvPicPr>
          <p:cNvPr id="17415" name="New picture"/>
          <p:cNvPicPr/>
          <p:nvPr/>
        </p:nvPicPr>
        <p:blipFill>
          <a:blip r:embed="rId4"/>
          <a:stretch>
            <a:fillRect/>
          </a:stretch>
        </p:blipFill>
        <p:spPr>
          <a:xfrm>
            <a:off x="101600" y="203200"/>
            <a:ext cx="3670300" cy="1092200"/>
          </a:xfrm>
          <a:prstGeom prst="rect">
            <a:avLst/>
          </a:prstGeom>
        </p:spPr>
      </p:pic>
      <p:sp>
        <p:nvSpPr>
          <p:cNvPr id="17416" name="New shape"/>
          <p:cNvSpPr/>
          <p:nvPr/>
        </p:nvSpPr>
        <p:spPr>
          <a:xfrm>
            <a:off x="203200" y="2425700"/>
            <a:ext cx="3352800" cy="228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2700" b="1">
                <a:solidFill>
                  <a:srgbClr val="141B4D"/>
                </a:solidFill>
                <a:latin typeface="arial"/>
              </a:rPr>
              <a:t>Hilldale Housing Association</a:t>
            </a:r>
          </a:p>
          <a:p>
            <a:pPr algn="l"/>
            <a:r>
              <a:rPr sz="900">
                <a:solidFill>
                  <a:prstClr val="black"/>
                </a:solidFill>
                <a:latin typeface="arial"/>
              </a:rPr>
              <a:t> </a:t>
            </a:r>
          </a:p>
          <a:p>
            <a:pPr algn="l"/>
            <a:r>
              <a:rPr sz="900">
                <a:solidFill>
                  <a:prstClr val="black"/>
                </a:solidFill>
                <a:latin typeface="arial"/>
              </a:rPr>
              <a:t> </a:t>
            </a:r>
          </a:p>
          <a:p>
            <a:pPr algn="l"/>
            <a:r>
              <a:rPr sz="900">
                <a:solidFill>
                  <a:prstClr val="black"/>
                </a:solidFill>
                <a:latin typeface="arial"/>
              </a:rPr>
              <a:t> </a:t>
            </a:r>
          </a:p>
          <a:p>
            <a:pPr algn="l"/>
            <a:r>
              <a:rPr sz="2700" b="1">
                <a:solidFill>
                  <a:srgbClr val="141B4D"/>
                </a:solidFill>
                <a:latin typeface="arial"/>
              </a:rPr>
              <a:t>TSM Report</a:t>
            </a:r>
          </a:p>
          <a:p>
            <a:pPr algn="l"/>
            <a:r>
              <a:rPr sz="2700" b="1">
                <a:solidFill>
                  <a:srgbClr val="141B4D"/>
                </a:solidFill>
                <a:latin typeface="arial"/>
              </a:rPr>
              <a:t>2025/26</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9</a:t>
            </a:fld>
            <a:endParaRPr lang="en-GB" altLang="en-US" sz="700" b="1">
              <a:solidFill>
                <a:schemeClr val="accent6">
                  <a:lumMod val="50000"/>
                </a:schemeClr>
              </a:solidFill>
              <a:latin typeface="+mj-lt"/>
            </a:endParaRPr>
          </a:p>
        </p:txBody>
      </p:sp>
      <p:pic>
        <p:nvPicPr>
          <p:cNvPr id="17413" name="New picture"/>
          <p:cNvPicPr/>
          <p:nvPr/>
        </p:nvPicPr>
        <p:blipFill>
          <a:blip r:embed="rId3"/>
          <a:stretch>
            <a:fillRect/>
          </a:stretch>
        </p:blipFill>
        <p:spPr>
          <a:xfrm>
            <a:off x="0" y="0"/>
            <a:ext cx="9144000" cy="4432300"/>
          </a:xfrm>
          <a:prstGeom prst="rect">
            <a:avLst/>
          </a:prstGeom>
        </p:spPr>
      </p:pic>
      <p:sp>
        <p:nvSpPr>
          <p:cNvPr id="17414" name="New shape"/>
          <p:cNvSpPr/>
          <p:nvPr/>
        </p:nvSpPr>
        <p:spPr>
          <a:xfrm>
            <a:off x="0" y="4203700"/>
            <a:ext cx="9144000" cy="990600"/>
          </a:xfrm>
          <a:prstGeom prst="rect">
            <a:avLst/>
          </a:prstGeom>
          <a:solidFill>
            <a:srgbClr val="7BB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5" name="New shape"/>
          <p:cNvSpPr/>
          <p:nvPr/>
        </p:nvSpPr>
        <p:spPr>
          <a:xfrm>
            <a:off x="0" y="4279900"/>
            <a:ext cx="9144000" cy="77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2800" b="1">
                <a:solidFill>
                  <a:srgbClr val="FFFFFF"/>
                </a:solidFill>
                <a:latin typeface="arial"/>
              </a:rPr>
              <a:t>Contribution to the Neighbourhood</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10</a:t>
            </a:fld>
            <a:endParaRPr lang="en-GB" altLang="en-US" sz="700" b="1">
              <a:solidFill>
                <a:schemeClr val="accent6">
                  <a:lumMod val="50000"/>
                </a:schemeClr>
              </a:solidFill>
              <a:latin typeface="+mj-lt"/>
            </a:endParaRPr>
          </a:p>
        </p:txBody>
      </p:sp>
      <p:sp>
        <p:nvSpPr>
          <p:cNvPr id="17413" name="New shape"/>
          <p:cNvSpPr/>
          <p:nvPr/>
        </p:nvSpPr>
        <p:spPr>
          <a:xfrm>
            <a:off x="0" y="0"/>
            <a:ext cx="2641600" cy="5143500"/>
          </a:xfrm>
          <a:prstGeom prst="rect">
            <a:avLst/>
          </a:prstGeom>
          <a:solidFill>
            <a:srgbClr val="7BB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4" name="New shape"/>
          <p:cNvSpPr/>
          <p:nvPr/>
        </p:nvSpPr>
        <p:spPr>
          <a:xfrm>
            <a:off x="2921000" y="139700"/>
            <a:ext cx="51435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800" b="1">
                <a:solidFill>
                  <a:srgbClr val="141B4D"/>
                </a:solidFill>
                <a:latin typeface="arial"/>
              </a:rPr>
              <a:t>Contribution to the Neighbourhood</a:t>
            </a:r>
          </a:p>
        </p:txBody>
      </p:sp>
      <p:sp>
        <p:nvSpPr>
          <p:cNvPr id="17415" name="New shape"/>
          <p:cNvSpPr/>
          <p:nvPr/>
        </p:nvSpPr>
        <p:spPr>
          <a:xfrm>
            <a:off x="209639" y="624083"/>
            <a:ext cx="2209800" cy="431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spcAft>
                <a:spcPts val="600"/>
              </a:spcAft>
            </a:pPr>
            <a:r>
              <a:rPr sz="900" dirty="0">
                <a:solidFill>
                  <a:srgbClr val="FFFFFF"/>
                </a:solidFill>
                <a:latin typeface="arial"/>
              </a:rPr>
              <a:t>Around six in ten tenants are satisfied that Hilldale makes a positive contribution to their neighbourhood (59%). Satisfaction has fallen compared with the previous survey, decreasing by 6p.p.</a:t>
            </a:r>
            <a:endParaRPr sz="900" dirty="0">
              <a:solidFill>
                <a:prstClr val="black"/>
              </a:solidFill>
              <a:latin typeface="arial"/>
            </a:endParaRPr>
          </a:p>
          <a:p>
            <a:pPr algn="l">
              <a:spcAft>
                <a:spcPts val="600"/>
              </a:spcAft>
            </a:pPr>
            <a:r>
              <a:rPr sz="900" dirty="0">
                <a:solidFill>
                  <a:srgbClr val="FFFFFF"/>
                </a:solidFill>
                <a:latin typeface="arial"/>
              </a:rPr>
              <a:t>However, 10% of tenants are dissatisfied, an increase of 6p.p. Almost one-third (32%) are neither satisfied nor dissatisfied. This may be because tenants are unaware of Hildale's contribution to their neighbourhood, and more could be done to promote and publicise it. </a:t>
            </a:r>
            <a:endParaRPr sz="900" dirty="0">
              <a:solidFill>
                <a:prstClr val="black"/>
              </a:solidFill>
              <a:latin typeface="arial"/>
            </a:endParaRPr>
          </a:p>
          <a:p>
            <a:pPr algn="l">
              <a:spcAft>
                <a:spcPts val="600"/>
              </a:spcAft>
            </a:pPr>
            <a:r>
              <a:rPr sz="900" dirty="0">
                <a:solidFill>
                  <a:srgbClr val="FFFFFF"/>
                </a:solidFill>
                <a:latin typeface="arial"/>
              </a:rPr>
              <a:t>For a smaller supported housing provider with dispersed stock, however, this is a common challenge. Focusing on those who are neutral could be a targeted, positive approach to move them into the satisfied category in the future. </a:t>
            </a:r>
            <a:endParaRPr sz="900" dirty="0">
              <a:solidFill>
                <a:prstClr val="black"/>
              </a:solidFill>
              <a:latin typeface="arial"/>
            </a:endParaRPr>
          </a:p>
          <a:p>
            <a:pPr algn="l">
              <a:spcAft>
                <a:spcPts val="600"/>
              </a:spcAft>
            </a:pPr>
            <a:r>
              <a:rPr sz="900" dirty="0">
                <a:solidFill>
                  <a:srgbClr val="FFFFFF"/>
                </a:solidFill>
                <a:latin typeface="arial"/>
              </a:rPr>
              <a:t>As with other metrics, satisfaction varies widely by area, ranging from 28% to 100%. The three areas with the highest satisfaction have the lowest sample size. Looking at the two areas with the largest response volumes, the North West and Yorkshire and the Humber, satisfaction is 52% and 69% respectively. </a:t>
            </a:r>
            <a:endParaRPr sz="900" dirty="0">
              <a:solidFill>
                <a:prstClr val="black"/>
              </a:solidFill>
              <a:latin typeface="arial"/>
            </a:endParaRPr>
          </a:p>
          <a:p>
            <a:pPr algn="l">
              <a:spcAft>
                <a:spcPts val="600"/>
              </a:spcAft>
            </a:pPr>
            <a:r>
              <a:rPr sz="900" dirty="0">
                <a:solidFill>
                  <a:prstClr val="black"/>
                </a:solidFill>
                <a:latin typeface="arial"/>
              </a:rPr>
              <a:t> </a:t>
            </a:r>
          </a:p>
        </p:txBody>
      </p:sp>
      <p:pic>
        <p:nvPicPr>
          <p:cNvPr id="17416" name="New picture"/>
          <p:cNvPicPr/>
          <p:nvPr/>
        </p:nvPicPr>
        <p:blipFill>
          <a:blip r:embed="rId3"/>
          <a:stretch>
            <a:fillRect/>
          </a:stretch>
        </p:blipFill>
        <p:spPr>
          <a:xfrm>
            <a:off x="8636000" y="63500"/>
            <a:ext cx="431800" cy="381000"/>
          </a:xfrm>
          <a:prstGeom prst="rect">
            <a:avLst/>
          </a:prstGeom>
        </p:spPr>
      </p:pic>
      <p:graphicFrame>
        <p:nvGraphicFramePr>
          <p:cNvPr id="17417" name="ChartObject"/>
          <p:cNvGraphicFramePr/>
          <p:nvPr/>
        </p:nvGraphicFramePr>
        <p:xfrm>
          <a:off x="6959600" y="571500"/>
          <a:ext cx="2070100" cy="19177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418" name="ChartObject"/>
          <p:cNvGraphicFramePr/>
          <p:nvPr/>
        </p:nvGraphicFramePr>
        <p:xfrm>
          <a:off x="2489200" y="533400"/>
          <a:ext cx="4381500" cy="1917700"/>
        </p:xfrm>
        <a:graphic>
          <a:graphicData uri="http://schemas.openxmlformats.org/drawingml/2006/chart">
            <c:chart xmlns:c="http://schemas.openxmlformats.org/drawingml/2006/chart" xmlns:r="http://schemas.openxmlformats.org/officeDocument/2006/relationships" r:id="rId5"/>
          </a:graphicData>
        </a:graphic>
      </p:graphicFrame>
      <p:sp>
        <p:nvSpPr>
          <p:cNvPr id="17419" name="New shape"/>
          <p:cNvSpPr/>
          <p:nvPr/>
        </p:nvSpPr>
        <p:spPr>
          <a:xfrm rot="10800000" flipH="1">
            <a:off x="6991350" y="495300"/>
            <a:ext cx="0" cy="1917700"/>
          </a:xfrm>
          <a:prstGeom prst="line">
            <a:avLst/>
          </a:prstGeom>
          <a:solidFill>
            <a:srgbClr val="4C4C4C"/>
          </a:solidFill>
          <a:ln w="19050">
            <a:solidFill>
              <a:srgbClr val="19224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7420" name="New shape"/>
          <p:cNvSpPr/>
          <p:nvPr/>
        </p:nvSpPr>
        <p:spPr>
          <a:xfrm>
            <a:off x="5892800" y="2641600"/>
            <a:ext cx="3060700" cy="2286000"/>
          </a:xfrm>
          <a:prstGeom prst="roundRect">
            <a:avLst>
              <a:gd name="adj" fmla="val 10000"/>
            </a:avLst>
          </a:prstGeom>
          <a:noFill/>
          <a:ln w="19050">
            <a:solidFill>
              <a:srgbClr val="7BB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21" name="New shape"/>
          <p:cNvSpPr/>
          <p:nvPr/>
        </p:nvSpPr>
        <p:spPr>
          <a:xfrm>
            <a:off x="2781300" y="2641600"/>
            <a:ext cx="3035300" cy="2286000"/>
          </a:xfrm>
          <a:prstGeom prst="roundRect">
            <a:avLst>
              <a:gd name="adj" fmla="val 10000"/>
            </a:avLst>
          </a:prstGeom>
          <a:noFill/>
          <a:ln w="19050">
            <a:solidFill>
              <a:srgbClr val="7BB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aphicFrame>
        <p:nvGraphicFramePr>
          <p:cNvPr id="17422" name="ChartObject"/>
          <p:cNvGraphicFramePr/>
          <p:nvPr>
            <p:extLst>
              <p:ext uri="{D42A27DB-BD31-4B8C-83A1-F6EECF244321}">
                <p14:modId xmlns:p14="http://schemas.microsoft.com/office/powerpoint/2010/main" val="352659393"/>
              </p:ext>
            </p:extLst>
          </p:nvPr>
        </p:nvGraphicFramePr>
        <p:xfrm>
          <a:off x="5881911" y="2882900"/>
          <a:ext cx="3429000" cy="20955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423" name="ChartObject"/>
          <p:cNvGraphicFramePr/>
          <p:nvPr/>
        </p:nvGraphicFramePr>
        <p:xfrm>
          <a:off x="2781300" y="2781300"/>
          <a:ext cx="3035300" cy="2095500"/>
        </p:xfrm>
        <a:graphic>
          <a:graphicData uri="http://schemas.openxmlformats.org/drawingml/2006/chart">
            <c:chart xmlns:c="http://schemas.openxmlformats.org/drawingml/2006/chart" xmlns:r="http://schemas.openxmlformats.org/officeDocument/2006/relationships" r:id="rId7"/>
          </a:graphicData>
        </a:graphic>
      </p:graphicFrame>
      <p:sp>
        <p:nvSpPr>
          <p:cNvPr id="17424" name="New shape"/>
          <p:cNvSpPr/>
          <p:nvPr/>
        </p:nvSpPr>
        <p:spPr>
          <a:xfrm>
            <a:off x="5892800" y="2667000"/>
            <a:ext cx="3060700" cy="17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900" b="1">
                <a:solidFill>
                  <a:srgbClr val="19224C"/>
                </a:solidFill>
                <a:latin typeface="arial"/>
              </a:rPr>
              <a:t>Satisfaction by Area</a:t>
            </a:r>
          </a:p>
        </p:txBody>
      </p:sp>
      <p:sp>
        <p:nvSpPr>
          <p:cNvPr id="17425" name="New shape"/>
          <p:cNvSpPr/>
          <p:nvPr/>
        </p:nvSpPr>
        <p:spPr>
          <a:xfrm>
            <a:off x="2781300" y="2667000"/>
            <a:ext cx="3035300" cy="17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900" b="1">
                <a:solidFill>
                  <a:srgbClr val="19224C"/>
                </a:solidFill>
                <a:latin typeface="arial"/>
              </a:rPr>
              <a:t>Over time</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11</a:t>
            </a:fld>
            <a:endParaRPr lang="en-GB" altLang="en-US" sz="700" b="1">
              <a:solidFill>
                <a:schemeClr val="accent6">
                  <a:lumMod val="50000"/>
                </a:schemeClr>
              </a:solidFill>
              <a:latin typeface="+mj-lt"/>
            </a:endParaRPr>
          </a:p>
        </p:txBody>
      </p:sp>
      <p:pic>
        <p:nvPicPr>
          <p:cNvPr id="17413" name="New picture"/>
          <p:cNvPicPr/>
          <p:nvPr/>
        </p:nvPicPr>
        <p:blipFill>
          <a:blip r:embed="rId3"/>
          <a:stretch>
            <a:fillRect/>
          </a:stretch>
        </p:blipFill>
        <p:spPr>
          <a:xfrm>
            <a:off x="0" y="0"/>
            <a:ext cx="9144000" cy="4432300"/>
          </a:xfrm>
          <a:prstGeom prst="rect">
            <a:avLst/>
          </a:prstGeom>
        </p:spPr>
      </p:pic>
      <p:sp>
        <p:nvSpPr>
          <p:cNvPr id="17414" name="New shape"/>
          <p:cNvSpPr/>
          <p:nvPr/>
        </p:nvSpPr>
        <p:spPr>
          <a:xfrm>
            <a:off x="0" y="4203700"/>
            <a:ext cx="9144000" cy="990600"/>
          </a:xfrm>
          <a:prstGeom prst="rect">
            <a:avLst/>
          </a:prstGeom>
          <a:solidFill>
            <a:srgbClr val="A9C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5" name="New shape"/>
          <p:cNvSpPr/>
          <p:nvPr/>
        </p:nvSpPr>
        <p:spPr>
          <a:xfrm>
            <a:off x="0" y="4279900"/>
            <a:ext cx="9144000" cy="77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2800" b="1">
                <a:solidFill>
                  <a:srgbClr val="FFFFFF"/>
                </a:solidFill>
                <a:latin typeface="arial"/>
              </a:rPr>
              <a:t>Approach to ASB</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12</a:t>
            </a:fld>
            <a:endParaRPr lang="en-GB" altLang="en-US" sz="700" b="1">
              <a:solidFill>
                <a:schemeClr val="accent6">
                  <a:lumMod val="50000"/>
                </a:schemeClr>
              </a:solidFill>
              <a:latin typeface="+mj-lt"/>
            </a:endParaRPr>
          </a:p>
        </p:txBody>
      </p:sp>
      <p:sp>
        <p:nvSpPr>
          <p:cNvPr id="17413" name="New shape"/>
          <p:cNvSpPr/>
          <p:nvPr/>
        </p:nvSpPr>
        <p:spPr>
          <a:xfrm>
            <a:off x="0" y="0"/>
            <a:ext cx="2641600" cy="5143500"/>
          </a:xfrm>
          <a:prstGeom prst="rect">
            <a:avLst/>
          </a:prstGeom>
          <a:solidFill>
            <a:srgbClr val="A9C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4" name="New shape"/>
          <p:cNvSpPr/>
          <p:nvPr/>
        </p:nvSpPr>
        <p:spPr>
          <a:xfrm>
            <a:off x="2921000" y="139700"/>
            <a:ext cx="4241800"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1800" b="1">
                <a:solidFill>
                  <a:srgbClr val="19224C"/>
                </a:solidFill>
                <a:latin typeface="arial"/>
              </a:rPr>
              <a:t>Approach to ASB</a:t>
            </a:r>
          </a:p>
        </p:txBody>
      </p:sp>
      <p:sp>
        <p:nvSpPr>
          <p:cNvPr id="17415" name="New shape"/>
          <p:cNvSpPr/>
          <p:nvPr/>
        </p:nvSpPr>
        <p:spPr>
          <a:xfrm>
            <a:off x="203200" y="236286"/>
            <a:ext cx="2209800" cy="4991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spcAft>
                <a:spcPts val="600"/>
              </a:spcAft>
            </a:pPr>
            <a:r>
              <a:rPr sz="900" dirty="0">
                <a:solidFill>
                  <a:srgbClr val="FFFFFF"/>
                </a:solidFill>
                <a:latin typeface="arial"/>
              </a:rPr>
              <a:t>More than six in ten are satisfied with  Hilldale's approach to handling anti-social behaviour (61%). 12% of tenants are dissatisfied, including 8% who are very dissatisfied. The remaining 27% are neither satisfied nor dissatisfied, perhaps because they are unaware of how Hilldale handles ASB cases.</a:t>
            </a:r>
            <a:endParaRPr sz="900" dirty="0">
              <a:solidFill>
                <a:prstClr val="black"/>
              </a:solidFill>
              <a:latin typeface="arial"/>
            </a:endParaRPr>
          </a:p>
          <a:p>
            <a:pPr algn="l">
              <a:spcAft>
                <a:spcPts val="600"/>
              </a:spcAft>
            </a:pPr>
            <a:r>
              <a:rPr sz="900" dirty="0">
                <a:solidFill>
                  <a:srgbClr val="FFFFFF"/>
                </a:solidFill>
                <a:latin typeface="arial"/>
              </a:rPr>
              <a:t>While this metric has the second-lowest level of satisfaction in the survey, it is often one of the lower-performing TSMs</a:t>
            </a:r>
            <a:r>
              <a:rPr lang="en-US" sz="900" dirty="0">
                <a:solidFill>
                  <a:srgbClr val="FFFFFF"/>
                </a:solidFill>
                <a:latin typeface="arial"/>
              </a:rPr>
              <a:t> across the sector. </a:t>
            </a:r>
          </a:p>
          <a:p>
            <a:pPr algn="l">
              <a:spcAft>
                <a:spcPts val="600"/>
              </a:spcAft>
            </a:pPr>
            <a:r>
              <a:rPr sz="900" dirty="0">
                <a:solidFill>
                  <a:srgbClr val="FFFFFF"/>
                </a:solidFill>
                <a:latin typeface="arial"/>
              </a:rPr>
              <a:t>Satisfaction with this metric can be influenced by tenants' knowledge and experience of how anti-social behaviour is handled, as well as wider problems in their neighbourhood. It should be noted that all tenants are asked about their perception of how Hilldale handles ASB, not just those who have reported a case in the last twelve months. This means effective communication with all tenants is important, not just those who have experienced ASB.</a:t>
            </a:r>
            <a:endParaRPr sz="900" dirty="0">
              <a:solidFill>
                <a:prstClr val="black"/>
              </a:solidFill>
              <a:latin typeface="arial"/>
            </a:endParaRPr>
          </a:p>
          <a:p>
            <a:pPr algn="l">
              <a:spcAft>
                <a:spcPts val="600"/>
              </a:spcAft>
            </a:pPr>
            <a:r>
              <a:rPr sz="900" dirty="0">
                <a:solidFill>
                  <a:srgbClr val="FFFFFF"/>
                </a:solidFill>
                <a:latin typeface="arial"/>
              </a:rPr>
              <a:t>Compared with the previous survey, satisfaction has decreased by 1</a:t>
            </a:r>
            <a:r>
              <a:rPr lang="en-US" sz="900" dirty="0">
                <a:solidFill>
                  <a:srgbClr val="FFFFFF"/>
                </a:solidFill>
                <a:latin typeface="arial"/>
              </a:rPr>
              <a:t>8</a:t>
            </a:r>
            <a:r>
              <a:rPr sz="900" dirty="0">
                <a:solidFill>
                  <a:srgbClr val="FFFFFF"/>
                </a:solidFill>
                <a:latin typeface="arial"/>
              </a:rPr>
              <a:t>p.p, while dissatisfaction has increased by 8p.p. </a:t>
            </a:r>
            <a:endParaRPr sz="900" dirty="0">
              <a:solidFill>
                <a:prstClr val="black"/>
              </a:solidFill>
              <a:latin typeface="arial"/>
            </a:endParaRPr>
          </a:p>
          <a:p>
            <a:pPr algn="l">
              <a:spcAft>
                <a:spcPts val="600"/>
              </a:spcAft>
            </a:pPr>
            <a:r>
              <a:rPr sz="900" dirty="0">
                <a:solidFill>
                  <a:srgbClr val="FFFFFF"/>
                </a:solidFill>
                <a:latin typeface="arial"/>
              </a:rPr>
              <a:t>Satisfaction once again varies by area. For those areas with over 10 responses, satisfaction is highest in Yorkshire and the  Humber (69%), followed by the East Midlands and North West (both 58%).</a:t>
            </a:r>
          </a:p>
        </p:txBody>
      </p:sp>
      <p:pic>
        <p:nvPicPr>
          <p:cNvPr id="17416" name="New picture"/>
          <p:cNvPicPr/>
          <p:nvPr/>
        </p:nvPicPr>
        <p:blipFill>
          <a:blip r:embed="rId3"/>
          <a:stretch>
            <a:fillRect/>
          </a:stretch>
        </p:blipFill>
        <p:spPr>
          <a:xfrm>
            <a:off x="8636000" y="63500"/>
            <a:ext cx="431800" cy="381000"/>
          </a:xfrm>
          <a:prstGeom prst="rect">
            <a:avLst/>
          </a:prstGeom>
        </p:spPr>
      </p:pic>
      <p:graphicFrame>
        <p:nvGraphicFramePr>
          <p:cNvPr id="17417" name="ChartObject"/>
          <p:cNvGraphicFramePr/>
          <p:nvPr/>
        </p:nvGraphicFramePr>
        <p:xfrm>
          <a:off x="6959600" y="571500"/>
          <a:ext cx="2070100" cy="19177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418" name="ChartObject"/>
          <p:cNvGraphicFramePr/>
          <p:nvPr/>
        </p:nvGraphicFramePr>
        <p:xfrm>
          <a:off x="2489200" y="533400"/>
          <a:ext cx="4381500" cy="1917700"/>
        </p:xfrm>
        <a:graphic>
          <a:graphicData uri="http://schemas.openxmlformats.org/drawingml/2006/chart">
            <c:chart xmlns:c="http://schemas.openxmlformats.org/drawingml/2006/chart" xmlns:r="http://schemas.openxmlformats.org/officeDocument/2006/relationships" r:id="rId5"/>
          </a:graphicData>
        </a:graphic>
      </p:graphicFrame>
      <p:sp>
        <p:nvSpPr>
          <p:cNvPr id="17419" name="New shape"/>
          <p:cNvSpPr/>
          <p:nvPr/>
        </p:nvSpPr>
        <p:spPr>
          <a:xfrm rot="10800000" flipH="1">
            <a:off x="6991350" y="495300"/>
            <a:ext cx="0" cy="1917700"/>
          </a:xfrm>
          <a:prstGeom prst="line">
            <a:avLst/>
          </a:prstGeom>
          <a:solidFill>
            <a:srgbClr val="4C4C4C"/>
          </a:solidFill>
          <a:ln w="19050">
            <a:solidFill>
              <a:srgbClr val="19224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7420" name="New shape"/>
          <p:cNvSpPr/>
          <p:nvPr/>
        </p:nvSpPr>
        <p:spPr>
          <a:xfrm>
            <a:off x="5892800" y="2641600"/>
            <a:ext cx="3060700" cy="2286000"/>
          </a:xfrm>
          <a:prstGeom prst="roundRect">
            <a:avLst>
              <a:gd name="adj" fmla="val 10000"/>
            </a:avLst>
          </a:prstGeom>
          <a:noFill/>
          <a:ln w="19050">
            <a:solidFill>
              <a:srgbClr val="A9C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21" name="New shape"/>
          <p:cNvSpPr/>
          <p:nvPr/>
        </p:nvSpPr>
        <p:spPr>
          <a:xfrm>
            <a:off x="2781300" y="2641600"/>
            <a:ext cx="3035300" cy="2286000"/>
          </a:xfrm>
          <a:prstGeom prst="roundRect">
            <a:avLst>
              <a:gd name="adj" fmla="val 10000"/>
            </a:avLst>
          </a:prstGeom>
          <a:noFill/>
          <a:ln w="19050">
            <a:solidFill>
              <a:srgbClr val="A9C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aphicFrame>
        <p:nvGraphicFramePr>
          <p:cNvPr id="17422" name="ChartObject"/>
          <p:cNvGraphicFramePr/>
          <p:nvPr>
            <p:extLst>
              <p:ext uri="{D42A27DB-BD31-4B8C-83A1-F6EECF244321}">
                <p14:modId xmlns:p14="http://schemas.microsoft.com/office/powerpoint/2010/main" val="3359471655"/>
              </p:ext>
            </p:extLst>
          </p:nvPr>
        </p:nvGraphicFramePr>
        <p:xfrm>
          <a:off x="5885543" y="2870200"/>
          <a:ext cx="3429000" cy="20955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423" name="ChartObject"/>
          <p:cNvGraphicFramePr/>
          <p:nvPr>
            <p:extLst>
              <p:ext uri="{D42A27DB-BD31-4B8C-83A1-F6EECF244321}">
                <p14:modId xmlns:p14="http://schemas.microsoft.com/office/powerpoint/2010/main" val="3997044160"/>
              </p:ext>
            </p:extLst>
          </p:nvPr>
        </p:nvGraphicFramePr>
        <p:xfrm>
          <a:off x="2781300" y="2781300"/>
          <a:ext cx="3035300" cy="2095500"/>
        </p:xfrm>
        <a:graphic>
          <a:graphicData uri="http://schemas.openxmlformats.org/drawingml/2006/chart">
            <c:chart xmlns:c="http://schemas.openxmlformats.org/drawingml/2006/chart" xmlns:r="http://schemas.openxmlformats.org/officeDocument/2006/relationships" r:id="rId7"/>
          </a:graphicData>
        </a:graphic>
      </p:graphicFrame>
      <p:sp>
        <p:nvSpPr>
          <p:cNvPr id="17424" name="New shape"/>
          <p:cNvSpPr/>
          <p:nvPr/>
        </p:nvSpPr>
        <p:spPr>
          <a:xfrm>
            <a:off x="5892800" y="2667000"/>
            <a:ext cx="3060700" cy="17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900" b="1">
                <a:solidFill>
                  <a:srgbClr val="19224C"/>
                </a:solidFill>
                <a:latin typeface="arial"/>
              </a:rPr>
              <a:t>Satisfaction by Area</a:t>
            </a:r>
          </a:p>
        </p:txBody>
      </p:sp>
      <p:sp>
        <p:nvSpPr>
          <p:cNvPr id="17425" name="New shape"/>
          <p:cNvSpPr/>
          <p:nvPr/>
        </p:nvSpPr>
        <p:spPr>
          <a:xfrm>
            <a:off x="2781300" y="2667000"/>
            <a:ext cx="3035300" cy="17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900" b="1">
                <a:solidFill>
                  <a:srgbClr val="19224C"/>
                </a:solidFill>
                <a:latin typeface="arial"/>
              </a:rPr>
              <a:t>Over time</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13</a:t>
            </a:fld>
            <a:endParaRPr lang="en-GB" altLang="en-US" sz="700" b="1">
              <a:solidFill>
                <a:schemeClr val="accent6">
                  <a:lumMod val="50000"/>
                </a:schemeClr>
              </a:solidFill>
              <a:latin typeface="+mj-lt"/>
            </a:endParaRPr>
          </a:p>
        </p:txBody>
      </p:sp>
      <p:pic>
        <p:nvPicPr>
          <p:cNvPr id="17413" name="New picture"/>
          <p:cNvPicPr/>
          <p:nvPr/>
        </p:nvPicPr>
        <p:blipFill>
          <a:blip r:embed="rId3"/>
          <a:stretch>
            <a:fillRect/>
          </a:stretch>
        </p:blipFill>
        <p:spPr>
          <a:xfrm>
            <a:off x="0" y="0"/>
            <a:ext cx="9144000" cy="4483100"/>
          </a:xfrm>
          <a:prstGeom prst="rect">
            <a:avLst/>
          </a:prstGeom>
        </p:spPr>
      </p:pic>
      <p:sp>
        <p:nvSpPr>
          <p:cNvPr id="17414" name="New shape"/>
          <p:cNvSpPr/>
          <p:nvPr/>
        </p:nvSpPr>
        <p:spPr>
          <a:xfrm>
            <a:off x="0" y="4203700"/>
            <a:ext cx="9144000" cy="927100"/>
          </a:xfrm>
          <a:prstGeom prst="rect">
            <a:avLst/>
          </a:prstGeom>
          <a:solidFill>
            <a:srgbClr val="806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5" name="New shape"/>
          <p:cNvSpPr/>
          <p:nvPr/>
        </p:nvSpPr>
        <p:spPr>
          <a:xfrm>
            <a:off x="0" y="4203700"/>
            <a:ext cx="9144000" cy="990600"/>
          </a:xfrm>
          <a:prstGeom prst="rect">
            <a:avLst/>
          </a:prstGeom>
          <a:solidFill>
            <a:srgbClr val="005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6" name="New shape"/>
          <p:cNvSpPr/>
          <p:nvPr/>
        </p:nvSpPr>
        <p:spPr>
          <a:xfrm>
            <a:off x="0" y="4279900"/>
            <a:ext cx="9144000" cy="77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2800" b="1">
                <a:solidFill>
                  <a:srgbClr val="FFFFFF"/>
                </a:solidFill>
                <a:latin typeface="arial"/>
              </a:rPr>
              <a:t>Respectful &amp; Helpful Engagement</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14</a:t>
            </a:fld>
            <a:endParaRPr lang="en-GB" altLang="en-US" sz="700" b="1">
              <a:solidFill>
                <a:schemeClr val="accent6">
                  <a:lumMod val="50000"/>
                </a:schemeClr>
              </a:solidFill>
              <a:latin typeface="+mj-lt"/>
            </a:endParaRPr>
          </a:p>
        </p:txBody>
      </p:sp>
      <p:sp>
        <p:nvSpPr>
          <p:cNvPr id="17413" name="New shape"/>
          <p:cNvSpPr/>
          <p:nvPr/>
        </p:nvSpPr>
        <p:spPr>
          <a:xfrm>
            <a:off x="0" y="0"/>
            <a:ext cx="2641600" cy="5143500"/>
          </a:xfrm>
          <a:prstGeom prst="rect">
            <a:avLst/>
          </a:prstGeom>
          <a:solidFill>
            <a:srgbClr val="005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4" name="New shape"/>
          <p:cNvSpPr/>
          <p:nvPr/>
        </p:nvSpPr>
        <p:spPr>
          <a:xfrm>
            <a:off x="2921000" y="139700"/>
            <a:ext cx="45720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800" b="1">
                <a:solidFill>
                  <a:srgbClr val="19224C"/>
                </a:solidFill>
                <a:latin typeface="arial"/>
              </a:rPr>
              <a:t>Respectful &amp; Helpful Engagement</a:t>
            </a:r>
          </a:p>
        </p:txBody>
      </p:sp>
      <p:graphicFrame>
        <p:nvGraphicFramePr>
          <p:cNvPr id="17415" name="ChartObject"/>
          <p:cNvGraphicFramePr/>
          <p:nvPr>
            <p:extLst>
              <p:ext uri="{D42A27DB-BD31-4B8C-83A1-F6EECF244321}">
                <p14:modId xmlns:p14="http://schemas.microsoft.com/office/powerpoint/2010/main" val="2088454655"/>
              </p:ext>
            </p:extLst>
          </p:nvPr>
        </p:nvGraphicFramePr>
        <p:xfrm>
          <a:off x="2425700" y="533400"/>
          <a:ext cx="6565900" cy="1892300"/>
        </p:xfrm>
        <a:graphic>
          <a:graphicData uri="http://schemas.openxmlformats.org/drawingml/2006/chart">
            <c:chart xmlns:c="http://schemas.openxmlformats.org/drawingml/2006/chart" xmlns:r="http://schemas.openxmlformats.org/officeDocument/2006/relationships" r:id="rId3"/>
          </a:graphicData>
        </a:graphic>
      </p:graphicFrame>
      <p:sp>
        <p:nvSpPr>
          <p:cNvPr id="17416" name="New shape"/>
          <p:cNvSpPr/>
          <p:nvPr/>
        </p:nvSpPr>
        <p:spPr>
          <a:xfrm>
            <a:off x="214840" y="425133"/>
            <a:ext cx="2209800" cy="464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spcAft>
                <a:spcPts val="600"/>
              </a:spcAft>
            </a:pPr>
            <a:r>
              <a:rPr sz="900" dirty="0">
                <a:solidFill>
                  <a:srgbClr val="FFFFFF"/>
                </a:solidFill>
                <a:latin typeface="arial"/>
              </a:rPr>
              <a:t>Over two thirds of tenants agree that Hilldale listen and acts (67%), which is a decrease of 17p.p compared with the previous survey.</a:t>
            </a:r>
            <a:endParaRPr sz="900" dirty="0">
              <a:solidFill>
                <a:prstClr val="black"/>
              </a:solidFill>
              <a:latin typeface="arial"/>
            </a:endParaRPr>
          </a:p>
          <a:p>
            <a:pPr algn="l">
              <a:spcAft>
                <a:spcPts val="600"/>
              </a:spcAft>
            </a:pPr>
            <a:r>
              <a:rPr sz="900" dirty="0">
                <a:solidFill>
                  <a:srgbClr val="FFFFFF"/>
                </a:solidFill>
                <a:latin typeface="arial"/>
              </a:rPr>
              <a:t>A similar number of tenants are satisfied that they are kept informed about things that matter to them (68%). Satisfaction has decreased by 1</a:t>
            </a:r>
            <a:r>
              <a:rPr lang="en-US" sz="900" dirty="0">
                <a:solidFill>
                  <a:srgbClr val="FFFFFF"/>
                </a:solidFill>
                <a:latin typeface="arial"/>
              </a:rPr>
              <a:t>2</a:t>
            </a:r>
            <a:r>
              <a:rPr sz="900" dirty="0">
                <a:solidFill>
                  <a:srgbClr val="FFFFFF"/>
                </a:solidFill>
                <a:latin typeface="arial"/>
              </a:rPr>
              <a:t>p.p for this measure compared to 24/25. </a:t>
            </a:r>
            <a:endParaRPr sz="900" dirty="0">
              <a:solidFill>
                <a:prstClr val="black"/>
              </a:solidFill>
              <a:latin typeface="arial"/>
            </a:endParaRPr>
          </a:p>
          <a:p>
            <a:pPr algn="l">
              <a:spcAft>
                <a:spcPts val="600"/>
              </a:spcAft>
            </a:pPr>
            <a:r>
              <a:rPr sz="900" dirty="0">
                <a:solidFill>
                  <a:srgbClr val="FFFFFF"/>
                </a:solidFill>
                <a:latin typeface="arial"/>
              </a:rPr>
              <a:t>The highest score here is for tenants being treated fairly and with respect. Here, around eight in ten tenants are satisfied (79%), with just 7% dissatisfied. Satisfaction has declined by 11p.p for this measure compared to last year. </a:t>
            </a:r>
            <a:endParaRPr sz="900" dirty="0">
              <a:solidFill>
                <a:prstClr val="black"/>
              </a:solidFill>
              <a:latin typeface="arial"/>
            </a:endParaRPr>
          </a:p>
          <a:p>
            <a:pPr algn="l">
              <a:spcAft>
                <a:spcPts val="600"/>
              </a:spcAft>
            </a:pPr>
            <a:r>
              <a:rPr sz="900" dirty="0">
                <a:solidFill>
                  <a:srgbClr val="FFFFFF"/>
                </a:solidFill>
                <a:latin typeface="arial"/>
              </a:rPr>
              <a:t>Satisfaction with this measure can be impacted by a range of interactions tenants have with their landlords, including how repair requests, anti-social behaviour cases, and complaints are handled, as well as more formal feedback channels, such as tenant panels and surveys. </a:t>
            </a:r>
            <a:endParaRPr sz="900" dirty="0">
              <a:solidFill>
                <a:prstClr val="black"/>
              </a:solidFill>
              <a:latin typeface="arial"/>
            </a:endParaRPr>
          </a:p>
          <a:p>
            <a:pPr algn="l">
              <a:spcAft>
                <a:spcPts val="600"/>
              </a:spcAft>
            </a:pPr>
            <a:r>
              <a:rPr sz="900" dirty="0">
                <a:solidFill>
                  <a:srgbClr val="FFFFFF"/>
                </a:solidFill>
                <a:latin typeface="arial"/>
              </a:rPr>
              <a:t>Satisfaction varies widely by area. Focusing on areas with higher response rates, satisfaction is highest in Yorkshire and the Humber. </a:t>
            </a:r>
            <a:r>
              <a:rPr lang="en-GB" sz="900" dirty="0">
                <a:solidFill>
                  <a:srgbClr val="FFFFFF"/>
                </a:solidFill>
                <a:latin typeface="arial"/>
              </a:rPr>
              <a:t>With</a:t>
            </a:r>
            <a:r>
              <a:rPr sz="900" dirty="0">
                <a:solidFill>
                  <a:srgbClr val="FFFFFF"/>
                </a:solidFill>
                <a:latin typeface="arial"/>
              </a:rPr>
              <a:t> 83% satisfied that they are treated fairly and with respect, and close to nine in ten feeling that they are kept informed (87%).</a:t>
            </a:r>
          </a:p>
          <a:p>
            <a:pPr algn="l">
              <a:spcAft>
                <a:spcPts val="600"/>
              </a:spcAft>
            </a:pPr>
            <a:r>
              <a:rPr sz="900" dirty="0">
                <a:solidFill>
                  <a:prstClr val="black"/>
                </a:solidFill>
                <a:latin typeface="arial"/>
              </a:rPr>
              <a:t> </a:t>
            </a:r>
          </a:p>
          <a:p>
            <a:pPr algn="l">
              <a:spcAft>
                <a:spcPts val="600"/>
              </a:spcAft>
            </a:pPr>
            <a:r>
              <a:rPr sz="900" dirty="0">
                <a:solidFill>
                  <a:prstClr val="black"/>
                </a:solidFill>
                <a:latin typeface="arial"/>
              </a:rPr>
              <a:t> </a:t>
            </a:r>
          </a:p>
        </p:txBody>
      </p:sp>
      <p:pic>
        <p:nvPicPr>
          <p:cNvPr id="17417" name="New picture"/>
          <p:cNvPicPr/>
          <p:nvPr/>
        </p:nvPicPr>
        <p:blipFill>
          <a:blip r:embed="rId4"/>
          <a:stretch>
            <a:fillRect/>
          </a:stretch>
        </p:blipFill>
        <p:spPr>
          <a:xfrm>
            <a:off x="8636000" y="63500"/>
            <a:ext cx="431800" cy="381000"/>
          </a:xfrm>
          <a:prstGeom prst="rect">
            <a:avLst/>
          </a:prstGeom>
        </p:spPr>
      </p:pic>
      <p:sp>
        <p:nvSpPr>
          <p:cNvPr id="17418" name="New shape"/>
          <p:cNvSpPr/>
          <p:nvPr/>
        </p:nvSpPr>
        <p:spPr>
          <a:xfrm>
            <a:off x="4851400" y="2425700"/>
            <a:ext cx="774700" cy="6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600">
                <a:solidFill>
                  <a:srgbClr val="141B4D"/>
                </a:solidFill>
                <a:latin typeface="arial"/>
              </a:rPr>
              <a:t> Coloured = Satisfied</a:t>
            </a:r>
          </a:p>
        </p:txBody>
      </p:sp>
      <p:sp>
        <p:nvSpPr>
          <p:cNvPr id="17419" name="New shape"/>
          <p:cNvSpPr/>
          <p:nvPr/>
        </p:nvSpPr>
        <p:spPr>
          <a:xfrm>
            <a:off x="5638800" y="2425700"/>
            <a:ext cx="63500" cy="63500"/>
          </a:xfrm>
          <a:prstGeom prst="ellipse">
            <a:avLst/>
          </a:prstGeom>
          <a:solidFill>
            <a:srgbClr val="B6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20" name="New shape"/>
          <p:cNvSpPr/>
          <p:nvPr/>
        </p:nvSpPr>
        <p:spPr>
          <a:xfrm>
            <a:off x="5778500" y="2425700"/>
            <a:ext cx="711200" cy="6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600">
                <a:solidFill>
                  <a:srgbClr val="141B4D"/>
                </a:solidFill>
                <a:latin typeface="arial"/>
              </a:rPr>
              <a:t>Neither</a:t>
            </a:r>
          </a:p>
        </p:txBody>
      </p:sp>
      <p:sp>
        <p:nvSpPr>
          <p:cNvPr id="17421" name="New shape"/>
          <p:cNvSpPr/>
          <p:nvPr/>
        </p:nvSpPr>
        <p:spPr>
          <a:xfrm>
            <a:off x="6070600" y="2425700"/>
            <a:ext cx="63500" cy="63500"/>
          </a:xfrm>
          <a:prstGeom prst="ellipse">
            <a:avLst/>
          </a:prstGeom>
          <a:solidFill>
            <a:srgbClr val="52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22" name="New shape"/>
          <p:cNvSpPr/>
          <p:nvPr/>
        </p:nvSpPr>
        <p:spPr>
          <a:xfrm>
            <a:off x="6210300" y="2425700"/>
            <a:ext cx="711200" cy="6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600">
                <a:solidFill>
                  <a:srgbClr val="141B4D"/>
                </a:solidFill>
                <a:latin typeface="arial"/>
              </a:rPr>
              <a:t>Dissatisfied</a:t>
            </a:r>
          </a:p>
        </p:txBody>
      </p:sp>
      <p:sp>
        <p:nvSpPr>
          <p:cNvPr id="17423" name="New shape"/>
          <p:cNvSpPr/>
          <p:nvPr/>
        </p:nvSpPr>
        <p:spPr>
          <a:xfrm>
            <a:off x="5892800" y="2641600"/>
            <a:ext cx="3060700" cy="2286000"/>
          </a:xfrm>
          <a:prstGeom prst="roundRect">
            <a:avLst>
              <a:gd name="adj" fmla="val 10000"/>
            </a:avLst>
          </a:prstGeom>
          <a:noFill/>
          <a:ln w="19050">
            <a:solidFill>
              <a:srgbClr val="192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24" name="New shape"/>
          <p:cNvSpPr/>
          <p:nvPr/>
        </p:nvSpPr>
        <p:spPr>
          <a:xfrm>
            <a:off x="2781300" y="2641600"/>
            <a:ext cx="3035300" cy="2286000"/>
          </a:xfrm>
          <a:prstGeom prst="roundRect">
            <a:avLst>
              <a:gd name="adj" fmla="val 10000"/>
            </a:avLst>
          </a:prstGeom>
          <a:noFill/>
          <a:ln w="19050">
            <a:solidFill>
              <a:srgbClr val="192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aphicFrame>
        <p:nvGraphicFramePr>
          <p:cNvPr id="17425" name="ChartObject"/>
          <p:cNvGraphicFramePr/>
          <p:nvPr>
            <p:extLst>
              <p:ext uri="{D42A27DB-BD31-4B8C-83A1-F6EECF244321}">
                <p14:modId xmlns:p14="http://schemas.microsoft.com/office/powerpoint/2010/main" val="403827561"/>
              </p:ext>
            </p:extLst>
          </p:nvPr>
        </p:nvGraphicFramePr>
        <p:xfrm>
          <a:off x="5918200" y="2781300"/>
          <a:ext cx="3238500" cy="22479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426" name="ChartObject"/>
          <p:cNvGraphicFramePr/>
          <p:nvPr>
            <p:extLst>
              <p:ext uri="{D42A27DB-BD31-4B8C-83A1-F6EECF244321}">
                <p14:modId xmlns:p14="http://schemas.microsoft.com/office/powerpoint/2010/main" val="1048395709"/>
              </p:ext>
            </p:extLst>
          </p:nvPr>
        </p:nvGraphicFramePr>
        <p:xfrm>
          <a:off x="2781300" y="2781300"/>
          <a:ext cx="3035300" cy="2095500"/>
        </p:xfrm>
        <a:graphic>
          <a:graphicData uri="http://schemas.openxmlformats.org/drawingml/2006/chart">
            <c:chart xmlns:c="http://schemas.openxmlformats.org/drawingml/2006/chart" xmlns:r="http://schemas.openxmlformats.org/officeDocument/2006/relationships" r:id="rId6"/>
          </a:graphicData>
        </a:graphic>
      </p:graphicFrame>
      <p:sp>
        <p:nvSpPr>
          <p:cNvPr id="17427" name="New shape"/>
          <p:cNvSpPr/>
          <p:nvPr/>
        </p:nvSpPr>
        <p:spPr>
          <a:xfrm>
            <a:off x="5892800" y="2667000"/>
            <a:ext cx="3060700" cy="17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900" b="1">
                <a:solidFill>
                  <a:srgbClr val="19224C"/>
                </a:solidFill>
                <a:latin typeface="arial"/>
              </a:rPr>
              <a:t>Satisfaction by Area</a:t>
            </a:r>
          </a:p>
        </p:txBody>
      </p:sp>
      <p:sp>
        <p:nvSpPr>
          <p:cNvPr id="17428" name="New shape"/>
          <p:cNvSpPr/>
          <p:nvPr/>
        </p:nvSpPr>
        <p:spPr>
          <a:xfrm>
            <a:off x="2781300" y="2667000"/>
            <a:ext cx="3035300" cy="17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900" b="1">
                <a:solidFill>
                  <a:srgbClr val="19224C"/>
                </a:solidFill>
                <a:latin typeface="arial"/>
              </a:rPr>
              <a:t>Over time</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15</a:t>
            </a:fld>
            <a:endParaRPr lang="en-GB" altLang="en-US" sz="700" b="1">
              <a:solidFill>
                <a:schemeClr val="accent6">
                  <a:lumMod val="50000"/>
                </a:schemeClr>
              </a:solidFill>
              <a:latin typeface="+mj-lt"/>
            </a:endParaRPr>
          </a:p>
        </p:txBody>
      </p:sp>
      <p:pic>
        <p:nvPicPr>
          <p:cNvPr id="17413" name="New picture"/>
          <p:cNvPicPr/>
          <p:nvPr/>
        </p:nvPicPr>
        <p:blipFill>
          <a:blip r:embed="rId3"/>
          <a:stretch>
            <a:fillRect/>
          </a:stretch>
        </p:blipFill>
        <p:spPr>
          <a:xfrm>
            <a:off x="0" y="0"/>
            <a:ext cx="9144000" cy="4457700"/>
          </a:xfrm>
          <a:prstGeom prst="rect">
            <a:avLst/>
          </a:prstGeom>
        </p:spPr>
      </p:pic>
      <p:sp>
        <p:nvSpPr>
          <p:cNvPr id="17414" name="New shape"/>
          <p:cNvSpPr/>
          <p:nvPr/>
        </p:nvSpPr>
        <p:spPr>
          <a:xfrm>
            <a:off x="0" y="4203700"/>
            <a:ext cx="9144000" cy="927100"/>
          </a:xfrm>
          <a:prstGeom prst="rect">
            <a:avLst/>
          </a:prstGeom>
          <a:solidFill>
            <a:srgbClr val="806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5" name="New shape"/>
          <p:cNvSpPr/>
          <p:nvPr/>
        </p:nvSpPr>
        <p:spPr>
          <a:xfrm>
            <a:off x="0" y="4203700"/>
            <a:ext cx="9144000" cy="990600"/>
          </a:xfrm>
          <a:prstGeom prst="rect">
            <a:avLst/>
          </a:prstGeom>
          <a:solidFill>
            <a:srgbClr val="806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6" name="New shape"/>
          <p:cNvSpPr/>
          <p:nvPr/>
        </p:nvSpPr>
        <p:spPr>
          <a:xfrm>
            <a:off x="0" y="4279900"/>
            <a:ext cx="9144000" cy="77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2800" b="1">
                <a:solidFill>
                  <a:srgbClr val="FFFFFF"/>
                </a:solidFill>
                <a:latin typeface="arial"/>
              </a:rPr>
              <a:t>Effective Handling of Complaints</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16</a:t>
            </a:fld>
            <a:endParaRPr lang="en-GB" altLang="en-US" sz="700" b="1">
              <a:solidFill>
                <a:schemeClr val="accent6">
                  <a:lumMod val="50000"/>
                </a:schemeClr>
              </a:solidFill>
              <a:latin typeface="+mj-lt"/>
            </a:endParaRPr>
          </a:p>
        </p:txBody>
      </p:sp>
      <p:sp>
        <p:nvSpPr>
          <p:cNvPr id="17413" name="New shape"/>
          <p:cNvSpPr/>
          <p:nvPr/>
        </p:nvSpPr>
        <p:spPr>
          <a:xfrm>
            <a:off x="2997200" y="596900"/>
            <a:ext cx="1524000"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900" b="1">
                <a:solidFill>
                  <a:srgbClr val="19224C"/>
                </a:solidFill>
                <a:latin typeface="arial"/>
              </a:rPr>
              <a:t>Complaint in last 12 months</a:t>
            </a:r>
          </a:p>
        </p:txBody>
      </p:sp>
      <p:sp>
        <p:nvSpPr>
          <p:cNvPr id="17414" name="New shape"/>
          <p:cNvSpPr/>
          <p:nvPr/>
        </p:nvSpPr>
        <p:spPr>
          <a:xfrm>
            <a:off x="495300" y="139700"/>
            <a:ext cx="3568700"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400" b="1">
                <a:solidFill>
                  <a:srgbClr val="19224C"/>
                </a:solidFill>
                <a:latin typeface="arial"/>
              </a:rPr>
              <a:t>Overall Satisfaction</a:t>
            </a:r>
          </a:p>
        </p:txBody>
      </p:sp>
      <p:sp>
        <p:nvSpPr>
          <p:cNvPr id="17415" name="New shape"/>
          <p:cNvSpPr/>
          <p:nvPr/>
        </p:nvSpPr>
        <p:spPr>
          <a:xfrm>
            <a:off x="0" y="0"/>
            <a:ext cx="2641600" cy="5130800"/>
          </a:xfrm>
          <a:prstGeom prst="rect">
            <a:avLst/>
          </a:prstGeom>
          <a:solidFill>
            <a:srgbClr val="806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aphicFrame>
        <p:nvGraphicFramePr>
          <p:cNvPr id="17416" name="ChartObject"/>
          <p:cNvGraphicFramePr/>
          <p:nvPr/>
        </p:nvGraphicFramePr>
        <p:xfrm>
          <a:off x="2743200" y="850900"/>
          <a:ext cx="2032000" cy="1714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417" name="ChartObject"/>
          <p:cNvGraphicFramePr/>
          <p:nvPr/>
        </p:nvGraphicFramePr>
        <p:xfrm>
          <a:off x="4711700" y="533400"/>
          <a:ext cx="4318000" cy="1917700"/>
        </p:xfrm>
        <a:graphic>
          <a:graphicData uri="http://schemas.openxmlformats.org/drawingml/2006/chart">
            <c:chart xmlns:c="http://schemas.openxmlformats.org/drawingml/2006/chart" xmlns:r="http://schemas.openxmlformats.org/officeDocument/2006/relationships" r:id="rId4"/>
          </a:graphicData>
        </a:graphic>
      </p:graphicFrame>
      <p:sp>
        <p:nvSpPr>
          <p:cNvPr id="17418" name="New shape"/>
          <p:cNvSpPr/>
          <p:nvPr/>
        </p:nvSpPr>
        <p:spPr>
          <a:xfrm>
            <a:off x="2921000" y="101600"/>
            <a:ext cx="44196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800" b="1">
                <a:solidFill>
                  <a:srgbClr val="19224C"/>
                </a:solidFill>
                <a:latin typeface="arial"/>
              </a:rPr>
              <a:t>Effective Handling of Complaints</a:t>
            </a:r>
          </a:p>
        </p:txBody>
      </p:sp>
      <p:sp>
        <p:nvSpPr>
          <p:cNvPr id="17419" name="New shape"/>
          <p:cNvSpPr/>
          <p:nvPr/>
        </p:nvSpPr>
        <p:spPr>
          <a:xfrm>
            <a:off x="194195" y="254712"/>
            <a:ext cx="2256906" cy="4851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spcAft>
                <a:spcPts val="600"/>
              </a:spcAft>
            </a:pPr>
            <a:r>
              <a:rPr sz="900" dirty="0">
                <a:solidFill>
                  <a:srgbClr val="FFFFFF"/>
                </a:solidFill>
                <a:latin typeface="arial"/>
              </a:rPr>
              <a:t>When asked if they had made a complaint to </a:t>
            </a:r>
            <a:r>
              <a:rPr lang="en-GB" sz="900" dirty="0">
                <a:solidFill>
                  <a:srgbClr val="FFFFFF"/>
                </a:solidFill>
                <a:latin typeface="arial"/>
              </a:rPr>
              <a:t>Hilldale</a:t>
            </a:r>
            <a:r>
              <a:rPr sz="900" dirty="0">
                <a:solidFill>
                  <a:srgbClr val="FFFFFF"/>
                </a:solidFill>
                <a:latin typeface="arial"/>
              </a:rPr>
              <a:t> in the last 12 months, 36% of tenants said they had. However, it is hard to tell how many of these are genuine complaints or service requests which have yet to be fully actioned. At the same time, a high proportion of complaints alone is not necessarily a negative – it can indicate an easily accessible and transparent complaints process.</a:t>
            </a:r>
            <a:endParaRPr sz="900" dirty="0">
              <a:solidFill>
                <a:prstClr val="black"/>
              </a:solidFill>
              <a:latin typeface="arial"/>
            </a:endParaRPr>
          </a:p>
          <a:p>
            <a:pPr algn="l">
              <a:spcAft>
                <a:spcPts val="600"/>
              </a:spcAft>
            </a:pPr>
            <a:r>
              <a:rPr sz="900" dirty="0">
                <a:solidFill>
                  <a:srgbClr val="FFFFFF"/>
                </a:solidFill>
                <a:latin typeface="arial"/>
              </a:rPr>
              <a:t>Of the tenants who said they made a complaint, close to two thirds are satisfied with </a:t>
            </a:r>
            <a:r>
              <a:rPr lang="en-GB" sz="900" dirty="0">
                <a:solidFill>
                  <a:srgbClr val="FFFFFF"/>
                </a:solidFill>
                <a:latin typeface="arial"/>
              </a:rPr>
              <a:t>Hilldale</a:t>
            </a:r>
            <a:r>
              <a:rPr sz="900" dirty="0">
                <a:solidFill>
                  <a:srgbClr val="FFFFFF"/>
                </a:solidFill>
                <a:latin typeface="arial"/>
              </a:rPr>
              <a:t>'s approach to complaints handling (64%), with considerably less dissatisfied (28%). Satisfaction has decreased slightly by </a:t>
            </a:r>
            <a:r>
              <a:rPr lang="en-US" sz="900" dirty="0">
                <a:solidFill>
                  <a:srgbClr val="FFFFFF"/>
                </a:solidFill>
                <a:latin typeface="arial"/>
              </a:rPr>
              <a:t>3</a:t>
            </a:r>
            <a:r>
              <a:rPr sz="900" dirty="0">
                <a:solidFill>
                  <a:srgbClr val="FFFFFF"/>
                </a:solidFill>
                <a:latin typeface="arial"/>
              </a:rPr>
              <a:t>p.p since the previous survey. Dissatisfaction has, however, increased significantly (23 </a:t>
            </a:r>
            <a:r>
              <a:rPr sz="900" dirty="0" err="1">
                <a:solidFill>
                  <a:srgbClr val="FFFFFF"/>
                </a:solidFill>
                <a:latin typeface="arial"/>
              </a:rPr>
              <a:t>p.p</a:t>
            </a:r>
            <a:r>
              <a:rPr sz="900" dirty="0">
                <a:solidFill>
                  <a:srgbClr val="FFFFFF"/>
                </a:solidFill>
                <a:latin typeface="arial"/>
              </a:rPr>
              <a:t>).</a:t>
            </a:r>
            <a:endParaRPr sz="900" dirty="0">
              <a:solidFill>
                <a:prstClr val="black"/>
              </a:solidFill>
              <a:latin typeface="arial"/>
            </a:endParaRPr>
          </a:p>
          <a:p>
            <a:pPr algn="l">
              <a:spcAft>
                <a:spcPts val="600"/>
              </a:spcAft>
            </a:pPr>
            <a:r>
              <a:rPr sz="900" dirty="0">
                <a:solidFill>
                  <a:srgbClr val="FFFFFF"/>
                </a:solidFill>
                <a:latin typeface="arial"/>
              </a:rPr>
              <a:t>Complaints handling is usually the lowest-performing TSM for Registered Providers, and Hilldale's score here compares very </a:t>
            </a:r>
            <a:r>
              <a:rPr sz="900" dirty="0" err="1">
                <a:solidFill>
                  <a:srgbClr val="FFFFFF"/>
                </a:solidFill>
                <a:latin typeface="arial"/>
              </a:rPr>
              <a:t>favourably</a:t>
            </a:r>
            <a:r>
              <a:rPr sz="900" dirty="0">
                <a:solidFill>
                  <a:srgbClr val="FFFFFF"/>
                </a:solidFill>
                <a:latin typeface="arial"/>
              </a:rPr>
              <a:t> against the rest of the sector. </a:t>
            </a:r>
            <a:endParaRPr sz="900" dirty="0">
              <a:solidFill>
                <a:prstClr val="black"/>
              </a:solidFill>
              <a:latin typeface="arial"/>
            </a:endParaRPr>
          </a:p>
          <a:p>
            <a:pPr algn="l">
              <a:spcAft>
                <a:spcPts val="600"/>
              </a:spcAft>
            </a:pPr>
            <a:r>
              <a:rPr sz="900" dirty="0">
                <a:solidFill>
                  <a:srgbClr val="FFFFFF"/>
                </a:solidFill>
                <a:latin typeface="arial"/>
              </a:rPr>
              <a:t>Dissatisfaction with complaints can be caused by the outcome, i.e. if tenants got the resolution they wanted (notoriously difficult), as well as how it was handled, including timeliness, how they were kept updated and the attitude of the staff they dealt with.</a:t>
            </a:r>
            <a:r>
              <a:rPr lang="en-US" sz="900" dirty="0">
                <a:solidFill>
                  <a:srgbClr val="FFFFFF"/>
                </a:solidFill>
                <a:latin typeface="arial"/>
              </a:rPr>
              <a:t> </a:t>
            </a:r>
            <a:r>
              <a:rPr sz="900" dirty="0">
                <a:solidFill>
                  <a:srgbClr val="FFFFFF"/>
                </a:solidFill>
                <a:latin typeface="arial"/>
              </a:rPr>
              <a:t>Only one area has enough responses to be statistically valid (North West), and here the satisfaction at 66% is similar to the overall complaints </a:t>
            </a:r>
            <a:r>
              <a:rPr lang="en-US" sz="900" dirty="0">
                <a:solidFill>
                  <a:srgbClr val="FFFFFF"/>
                </a:solidFill>
                <a:latin typeface="arial"/>
              </a:rPr>
              <a:t>satisfaction</a:t>
            </a:r>
            <a:r>
              <a:rPr sz="900" dirty="0">
                <a:solidFill>
                  <a:srgbClr val="FFFFFF"/>
                </a:solidFill>
                <a:latin typeface="arial"/>
              </a:rPr>
              <a:t>.</a:t>
            </a:r>
          </a:p>
          <a:p>
            <a:pPr algn="l">
              <a:spcAft>
                <a:spcPts val="600"/>
              </a:spcAft>
            </a:pPr>
            <a:r>
              <a:rPr sz="900" dirty="0">
                <a:solidFill>
                  <a:prstClr val="black"/>
                </a:solidFill>
                <a:latin typeface="arial"/>
              </a:rPr>
              <a:t> </a:t>
            </a:r>
          </a:p>
          <a:p>
            <a:pPr algn="l">
              <a:spcAft>
                <a:spcPts val="600"/>
              </a:spcAft>
            </a:pPr>
            <a:r>
              <a:rPr sz="900" dirty="0">
                <a:solidFill>
                  <a:prstClr val="black"/>
                </a:solidFill>
                <a:latin typeface="arial"/>
              </a:rPr>
              <a:t> </a:t>
            </a:r>
          </a:p>
        </p:txBody>
      </p:sp>
      <p:pic>
        <p:nvPicPr>
          <p:cNvPr id="17420" name="New picture"/>
          <p:cNvPicPr/>
          <p:nvPr/>
        </p:nvPicPr>
        <p:blipFill>
          <a:blip r:embed="rId5"/>
          <a:stretch>
            <a:fillRect/>
          </a:stretch>
        </p:blipFill>
        <p:spPr>
          <a:xfrm>
            <a:off x="8636000" y="63500"/>
            <a:ext cx="431800" cy="381000"/>
          </a:xfrm>
          <a:prstGeom prst="rect">
            <a:avLst/>
          </a:prstGeom>
        </p:spPr>
      </p:pic>
      <p:sp>
        <p:nvSpPr>
          <p:cNvPr id="17421" name="New shape"/>
          <p:cNvSpPr/>
          <p:nvPr/>
        </p:nvSpPr>
        <p:spPr>
          <a:xfrm rot="10800000" flipH="1">
            <a:off x="4845050" y="952500"/>
            <a:ext cx="0" cy="1282700"/>
          </a:xfrm>
          <a:prstGeom prst="line">
            <a:avLst/>
          </a:prstGeom>
          <a:solidFill>
            <a:srgbClr val="4C4C4C"/>
          </a:solidFill>
          <a:ln w="19050">
            <a:solidFill>
              <a:srgbClr val="19224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7422" name="New shape"/>
          <p:cNvSpPr/>
          <p:nvPr/>
        </p:nvSpPr>
        <p:spPr>
          <a:xfrm>
            <a:off x="5067300" y="596900"/>
            <a:ext cx="3784600"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900" b="1">
                <a:solidFill>
                  <a:srgbClr val="19224C"/>
                </a:solidFill>
                <a:latin typeface="arial"/>
              </a:rPr>
              <a:t>Satisfaction with Complaints Handling</a:t>
            </a:r>
          </a:p>
        </p:txBody>
      </p:sp>
      <p:sp>
        <p:nvSpPr>
          <p:cNvPr id="17423" name="New shape"/>
          <p:cNvSpPr/>
          <p:nvPr/>
        </p:nvSpPr>
        <p:spPr>
          <a:xfrm>
            <a:off x="5892800" y="2641600"/>
            <a:ext cx="3060700" cy="2286000"/>
          </a:xfrm>
          <a:prstGeom prst="roundRect">
            <a:avLst>
              <a:gd name="adj" fmla="val 10000"/>
            </a:avLst>
          </a:prstGeom>
          <a:noFill/>
          <a:ln w="19050">
            <a:solidFill>
              <a:srgbClr val="8064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24" name="New shape"/>
          <p:cNvSpPr/>
          <p:nvPr/>
        </p:nvSpPr>
        <p:spPr>
          <a:xfrm>
            <a:off x="2781300" y="2641600"/>
            <a:ext cx="3035300" cy="2286000"/>
          </a:xfrm>
          <a:prstGeom prst="roundRect">
            <a:avLst>
              <a:gd name="adj" fmla="val 10000"/>
            </a:avLst>
          </a:prstGeom>
          <a:noFill/>
          <a:ln w="19050">
            <a:solidFill>
              <a:srgbClr val="8064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aphicFrame>
        <p:nvGraphicFramePr>
          <p:cNvPr id="17425" name="ChartObject"/>
          <p:cNvGraphicFramePr/>
          <p:nvPr>
            <p:extLst>
              <p:ext uri="{D42A27DB-BD31-4B8C-83A1-F6EECF244321}">
                <p14:modId xmlns:p14="http://schemas.microsoft.com/office/powerpoint/2010/main" val="849746266"/>
              </p:ext>
            </p:extLst>
          </p:nvPr>
        </p:nvGraphicFramePr>
        <p:xfrm>
          <a:off x="5918200" y="2882900"/>
          <a:ext cx="3060700" cy="2133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426" name="ChartObject"/>
          <p:cNvGraphicFramePr/>
          <p:nvPr/>
        </p:nvGraphicFramePr>
        <p:xfrm>
          <a:off x="2781300" y="2781300"/>
          <a:ext cx="3035300" cy="2095500"/>
        </p:xfrm>
        <a:graphic>
          <a:graphicData uri="http://schemas.openxmlformats.org/drawingml/2006/chart">
            <c:chart xmlns:c="http://schemas.openxmlformats.org/drawingml/2006/chart" xmlns:r="http://schemas.openxmlformats.org/officeDocument/2006/relationships" r:id="rId7"/>
          </a:graphicData>
        </a:graphic>
      </p:graphicFrame>
      <p:sp>
        <p:nvSpPr>
          <p:cNvPr id="17427" name="New shape"/>
          <p:cNvSpPr/>
          <p:nvPr/>
        </p:nvSpPr>
        <p:spPr>
          <a:xfrm>
            <a:off x="5892800" y="2667000"/>
            <a:ext cx="3060700" cy="17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900" b="1" dirty="0">
                <a:solidFill>
                  <a:srgbClr val="19224C"/>
                </a:solidFill>
                <a:latin typeface="arial"/>
              </a:rPr>
              <a:t>Satisfaction by Area</a:t>
            </a:r>
          </a:p>
        </p:txBody>
      </p:sp>
      <p:sp>
        <p:nvSpPr>
          <p:cNvPr id="17428" name="New shape"/>
          <p:cNvSpPr/>
          <p:nvPr/>
        </p:nvSpPr>
        <p:spPr>
          <a:xfrm>
            <a:off x="2781300" y="2667000"/>
            <a:ext cx="3035300" cy="17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900" b="1">
                <a:solidFill>
                  <a:srgbClr val="19224C"/>
                </a:solidFill>
                <a:latin typeface="arial"/>
              </a:rPr>
              <a:t>Over time</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17</a:t>
            </a:fld>
            <a:endParaRPr lang="en-GB" altLang="en-US" sz="700" b="1">
              <a:solidFill>
                <a:schemeClr val="accent6">
                  <a:lumMod val="50000"/>
                </a:schemeClr>
              </a:solidFill>
              <a:latin typeface="+mj-lt"/>
            </a:endParaRPr>
          </a:p>
        </p:txBody>
      </p:sp>
      <p:pic>
        <p:nvPicPr>
          <p:cNvPr id="17413" name="New picture"/>
          <p:cNvPicPr/>
          <p:nvPr/>
        </p:nvPicPr>
        <p:blipFill>
          <a:blip r:embed="rId3"/>
          <a:stretch>
            <a:fillRect/>
          </a:stretch>
        </p:blipFill>
        <p:spPr>
          <a:xfrm>
            <a:off x="0" y="0"/>
            <a:ext cx="9144000" cy="4610100"/>
          </a:xfrm>
          <a:prstGeom prst="rect">
            <a:avLst/>
          </a:prstGeom>
        </p:spPr>
      </p:pic>
      <p:sp>
        <p:nvSpPr>
          <p:cNvPr id="17414" name="New shape"/>
          <p:cNvSpPr/>
          <p:nvPr/>
        </p:nvSpPr>
        <p:spPr>
          <a:xfrm>
            <a:off x="0" y="4203700"/>
            <a:ext cx="9144000" cy="990600"/>
          </a:xfrm>
          <a:prstGeom prst="rect">
            <a:avLst/>
          </a:prstGeom>
          <a:solidFill>
            <a:srgbClr val="00B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5" name="New shape"/>
          <p:cNvSpPr/>
          <p:nvPr/>
        </p:nvSpPr>
        <p:spPr>
          <a:xfrm>
            <a:off x="0" y="4279900"/>
            <a:ext cx="9144000" cy="77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2800" b="1">
                <a:solidFill>
                  <a:srgbClr val="FFFFFF"/>
                </a:solidFill>
                <a:latin typeface="arial"/>
              </a:rPr>
              <a:t>Further Insight</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18</a:t>
            </a:fld>
            <a:endParaRPr lang="en-GB" altLang="en-US" sz="700" b="1">
              <a:solidFill>
                <a:schemeClr val="accent6">
                  <a:lumMod val="50000"/>
                </a:schemeClr>
              </a:solidFill>
              <a:latin typeface="+mj-lt"/>
            </a:endParaRPr>
          </a:p>
        </p:txBody>
      </p:sp>
      <p:sp>
        <p:nvSpPr>
          <p:cNvPr id="17413" name="New shape"/>
          <p:cNvSpPr/>
          <p:nvPr/>
        </p:nvSpPr>
        <p:spPr>
          <a:xfrm>
            <a:off x="5994400" y="571500"/>
            <a:ext cx="2921000" cy="4419600"/>
          </a:xfrm>
          <a:prstGeom prst="roundRect">
            <a:avLst>
              <a:gd name="adj" fmla="val 7500"/>
            </a:avLst>
          </a:prstGeom>
          <a:solidFill>
            <a:srgbClr val="F8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4" name="New shape"/>
          <p:cNvSpPr/>
          <p:nvPr/>
        </p:nvSpPr>
        <p:spPr>
          <a:xfrm>
            <a:off x="2857500" y="571500"/>
            <a:ext cx="2921000" cy="4419600"/>
          </a:xfrm>
          <a:prstGeom prst="roundRect">
            <a:avLst>
              <a:gd name="adj" fmla="val 7500"/>
            </a:avLst>
          </a:prstGeom>
          <a:solidFill>
            <a:srgbClr val="F8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5" name="New shape"/>
          <p:cNvSpPr/>
          <p:nvPr/>
        </p:nvSpPr>
        <p:spPr>
          <a:xfrm>
            <a:off x="-6350" y="0"/>
            <a:ext cx="2641600" cy="5143500"/>
          </a:xfrm>
          <a:prstGeom prst="rect">
            <a:avLst/>
          </a:prstGeom>
          <a:solidFill>
            <a:srgbClr val="00B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aphicFrame>
        <p:nvGraphicFramePr>
          <p:cNvPr id="17416" name="ChartObject"/>
          <p:cNvGraphicFramePr/>
          <p:nvPr>
            <p:extLst>
              <p:ext uri="{D42A27DB-BD31-4B8C-83A1-F6EECF244321}">
                <p14:modId xmlns:p14="http://schemas.microsoft.com/office/powerpoint/2010/main" val="3835328556"/>
              </p:ext>
            </p:extLst>
          </p:nvPr>
        </p:nvGraphicFramePr>
        <p:xfrm>
          <a:off x="2933700" y="902949"/>
          <a:ext cx="3143250" cy="4140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417" name="ChartObject"/>
          <p:cNvGraphicFramePr/>
          <p:nvPr>
            <p:extLst>
              <p:ext uri="{D42A27DB-BD31-4B8C-83A1-F6EECF244321}">
                <p14:modId xmlns:p14="http://schemas.microsoft.com/office/powerpoint/2010/main" val="3223185748"/>
              </p:ext>
            </p:extLst>
          </p:nvPr>
        </p:nvGraphicFramePr>
        <p:xfrm>
          <a:off x="6140450" y="863600"/>
          <a:ext cx="3364069" cy="4140200"/>
        </p:xfrm>
        <a:graphic>
          <a:graphicData uri="http://schemas.openxmlformats.org/drawingml/2006/chart">
            <c:chart xmlns:c="http://schemas.openxmlformats.org/drawingml/2006/chart" xmlns:r="http://schemas.openxmlformats.org/officeDocument/2006/relationships" r:id="rId4"/>
          </a:graphicData>
        </a:graphic>
      </p:graphicFrame>
      <p:pic>
        <p:nvPicPr>
          <p:cNvPr id="17418" name="New picture"/>
          <p:cNvPicPr/>
          <p:nvPr/>
        </p:nvPicPr>
        <p:blipFill>
          <a:blip r:embed="rId5"/>
          <a:stretch>
            <a:fillRect/>
          </a:stretch>
        </p:blipFill>
        <p:spPr>
          <a:xfrm>
            <a:off x="8572500" y="63500"/>
            <a:ext cx="431800" cy="381000"/>
          </a:xfrm>
          <a:prstGeom prst="rect">
            <a:avLst/>
          </a:prstGeom>
        </p:spPr>
      </p:pic>
      <p:sp>
        <p:nvSpPr>
          <p:cNvPr id="17419" name="New shape"/>
          <p:cNvSpPr/>
          <p:nvPr/>
        </p:nvSpPr>
        <p:spPr>
          <a:xfrm>
            <a:off x="203200" y="285635"/>
            <a:ext cx="2209800" cy="4757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spcAft>
                <a:spcPts val="600"/>
              </a:spcAft>
            </a:pPr>
            <a:r>
              <a:rPr sz="900" dirty="0">
                <a:solidFill>
                  <a:srgbClr val="FFFFFF"/>
                </a:solidFill>
                <a:latin typeface="arial"/>
              </a:rPr>
              <a:t>The charts opposite demonstrates the range of satisfaction and dissatisfaction with the different survey measures.</a:t>
            </a:r>
            <a:endParaRPr sz="900" dirty="0">
              <a:solidFill>
                <a:prstClr val="black"/>
              </a:solidFill>
              <a:latin typeface="arial"/>
            </a:endParaRPr>
          </a:p>
          <a:p>
            <a:pPr algn="l">
              <a:spcAft>
                <a:spcPts val="600"/>
              </a:spcAft>
            </a:pPr>
            <a:r>
              <a:rPr sz="900" dirty="0">
                <a:solidFill>
                  <a:srgbClr val="FFFFFF"/>
                </a:solidFill>
                <a:latin typeface="arial"/>
              </a:rPr>
              <a:t>As one would expect, with the measure treated fairly and with respect having the highest satisfaction (79%), it also has the lowest dissatisfaction (7%). The same pattern follows for satisfaction with the provision of a safe home, with the second highest satisfaction (76%) and second lowest dissatisfaction (9%). </a:t>
            </a:r>
            <a:endParaRPr sz="900" dirty="0">
              <a:solidFill>
                <a:prstClr val="black"/>
              </a:solidFill>
              <a:latin typeface="arial"/>
            </a:endParaRPr>
          </a:p>
          <a:p>
            <a:pPr algn="l">
              <a:spcAft>
                <a:spcPts val="600"/>
              </a:spcAft>
            </a:pPr>
            <a:r>
              <a:rPr sz="900" dirty="0">
                <a:solidFill>
                  <a:srgbClr val="FFFFFF"/>
                </a:solidFill>
                <a:latin typeface="arial"/>
              </a:rPr>
              <a:t>The largest deviation from this trend is seen with neighbourhood contribution, where, despite it being the lowest performing metric for Hilldale at 59%, it has the third lowest level of dissatisfaction at just 10%. </a:t>
            </a:r>
            <a:endParaRPr sz="900" dirty="0">
              <a:solidFill>
                <a:prstClr val="black"/>
              </a:solidFill>
              <a:latin typeface="arial"/>
            </a:endParaRPr>
          </a:p>
          <a:p>
            <a:pPr algn="l">
              <a:spcAft>
                <a:spcPts val="600"/>
              </a:spcAft>
            </a:pPr>
            <a:r>
              <a:rPr sz="900" dirty="0">
                <a:solidFill>
                  <a:srgbClr val="FFFFFF"/>
                </a:solidFill>
                <a:latin typeface="arial"/>
              </a:rPr>
              <a:t>Neighbourhood contribution can be difficult to both define and evidence for housing providers, due to differing understandings of what a neighbourhood is, and to other factors beyond housing that contribute to neighbourhood satisfaction, such as wider public matters that fall within the remit of the local authority and the police. </a:t>
            </a:r>
            <a:endParaRPr sz="900" dirty="0">
              <a:solidFill>
                <a:prstClr val="black"/>
              </a:solidFill>
              <a:latin typeface="arial"/>
            </a:endParaRPr>
          </a:p>
          <a:p>
            <a:pPr algn="l">
              <a:spcAft>
                <a:spcPts val="600"/>
              </a:spcAft>
            </a:pPr>
            <a:r>
              <a:rPr sz="900" dirty="0">
                <a:solidFill>
                  <a:srgbClr val="FFFFFF"/>
                </a:solidFill>
                <a:latin typeface="arial"/>
              </a:rPr>
              <a:t>For Hilldale, this challenge is compounded by being a smaller provider with stock dispersed across many areas. As such, it is not surprising that the response close to a third of tenants gave here (31%) was neutral. </a:t>
            </a:r>
          </a:p>
          <a:p>
            <a:pPr algn="l">
              <a:spcAft>
                <a:spcPts val="600"/>
              </a:spcAft>
            </a:pPr>
            <a:r>
              <a:rPr sz="900" dirty="0">
                <a:solidFill>
                  <a:prstClr val="black"/>
                </a:solidFill>
                <a:latin typeface="arial"/>
              </a:rPr>
              <a:t> </a:t>
            </a:r>
          </a:p>
          <a:p>
            <a:pPr algn="l">
              <a:spcAft>
                <a:spcPts val="600"/>
              </a:spcAft>
            </a:pPr>
            <a:r>
              <a:rPr sz="900" dirty="0">
                <a:solidFill>
                  <a:prstClr val="black"/>
                </a:solidFill>
                <a:latin typeface="arial"/>
              </a:rPr>
              <a:t> </a:t>
            </a:r>
          </a:p>
          <a:p>
            <a:pPr algn="l">
              <a:spcAft>
                <a:spcPts val="600"/>
              </a:spcAft>
            </a:pPr>
            <a:r>
              <a:rPr sz="900" dirty="0">
                <a:solidFill>
                  <a:prstClr val="black"/>
                </a:solidFill>
                <a:latin typeface="arial"/>
              </a:rPr>
              <a:t> </a:t>
            </a:r>
          </a:p>
        </p:txBody>
      </p:sp>
      <p:sp>
        <p:nvSpPr>
          <p:cNvPr id="17420" name="New shape"/>
          <p:cNvSpPr/>
          <p:nvPr/>
        </p:nvSpPr>
        <p:spPr>
          <a:xfrm>
            <a:off x="2781300" y="139700"/>
            <a:ext cx="5499100" cy="35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1400" b="1">
                <a:solidFill>
                  <a:srgbClr val="19224C"/>
                </a:solidFill>
                <a:latin typeface="arial"/>
              </a:rPr>
              <a:t>Annual Satisfaction &amp; Dissatisfaction</a:t>
            </a:r>
          </a:p>
        </p:txBody>
      </p:sp>
      <p:sp>
        <p:nvSpPr>
          <p:cNvPr id="17421" name="New shape"/>
          <p:cNvSpPr/>
          <p:nvPr/>
        </p:nvSpPr>
        <p:spPr>
          <a:xfrm>
            <a:off x="5918200" y="635000"/>
            <a:ext cx="29210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1000" b="1">
                <a:solidFill>
                  <a:srgbClr val="141B4D"/>
                </a:solidFill>
                <a:latin typeface="arial"/>
              </a:rPr>
              <a:t>Dissatisfaction with Measures 2025/26</a:t>
            </a:r>
          </a:p>
        </p:txBody>
      </p:sp>
      <p:sp>
        <p:nvSpPr>
          <p:cNvPr id="17422" name="New shape"/>
          <p:cNvSpPr/>
          <p:nvPr/>
        </p:nvSpPr>
        <p:spPr>
          <a:xfrm>
            <a:off x="2857500" y="635000"/>
            <a:ext cx="29210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1000" b="1">
                <a:solidFill>
                  <a:srgbClr val="141B4D"/>
                </a:solidFill>
                <a:latin typeface="arial"/>
              </a:rPr>
              <a:t>Satisfaction with Measures 2025/26</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1</a:t>
            </a:fld>
            <a:endParaRPr lang="en-GB" altLang="en-US" sz="700" b="1">
              <a:solidFill>
                <a:schemeClr val="accent6">
                  <a:lumMod val="50000"/>
                </a:schemeClr>
              </a:solidFill>
              <a:latin typeface="+mj-lt"/>
            </a:endParaRPr>
          </a:p>
        </p:txBody>
      </p:sp>
      <p:sp>
        <p:nvSpPr>
          <p:cNvPr id="17413" name="New shape"/>
          <p:cNvSpPr/>
          <p:nvPr/>
        </p:nvSpPr>
        <p:spPr>
          <a:xfrm>
            <a:off x="0" y="0"/>
            <a:ext cx="2641600" cy="5143500"/>
          </a:xfrm>
          <a:prstGeom prst="rect">
            <a:avLst/>
          </a:prstGeom>
          <a:solidFill>
            <a:srgbClr val="F8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4" name="New shape"/>
          <p:cNvSpPr/>
          <p:nvPr/>
        </p:nvSpPr>
        <p:spPr>
          <a:xfrm>
            <a:off x="203200" y="1739900"/>
            <a:ext cx="2209800" cy="279400"/>
          </a:xfrm>
          <a:prstGeom prst="roundRect">
            <a:avLst>
              <a:gd name="adj" fmla="val 5000"/>
            </a:avLst>
          </a:prstGeom>
          <a:solidFill>
            <a:srgbClr val="F8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7415" name="New picture"/>
          <p:cNvPicPr/>
          <p:nvPr/>
        </p:nvPicPr>
        <p:blipFill>
          <a:blip r:embed="rId3"/>
          <a:stretch>
            <a:fillRect/>
          </a:stretch>
        </p:blipFill>
        <p:spPr>
          <a:xfrm>
            <a:off x="7213600" y="25400"/>
            <a:ext cx="1892300" cy="457200"/>
          </a:xfrm>
          <a:prstGeom prst="rect">
            <a:avLst/>
          </a:prstGeom>
        </p:spPr>
      </p:pic>
      <p:sp>
        <p:nvSpPr>
          <p:cNvPr id="17416" name="New shape"/>
          <p:cNvSpPr/>
          <p:nvPr/>
        </p:nvSpPr>
        <p:spPr>
          <a:xfrm>
            <a:off x="2778760" y="519800"/>
            <a:ext cx="6235700" cy="435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spcAft>
                <a:spcPts val="600"/>
              </a:spcAft>
            </a:pPr>
            <a:r>
              <a:rPr sz="820" dirty="0">
                <a:solidFill>
                  <a:srgbClr val="141B4D"/>
                </a:solidFill>
                <a:latin typeface="arial"/>
              </a:rPr>
              <a:t>Acuity was commissioned to undertake an independent satisfaction survey of the tenants of Hilldale Housing Association in November 2025 to collect data on their opinions of, and attitudes towards, their landlord and the services provided, as well as to act as a baseline to compare future surveys against.</a:t>
            </a:r>
          </a:p>
          <a:p>
            <a:pPr>
              <a:spcAft>
                <a:spcPts val="600"/>
              </a:spcAft>
            </a:pPr>
            <a:r>
              <a:rPr sz="820" dirty="0">
                <a:solidFill>
                  <a:srgbClr val="141B4D"/>
                </a:solidFill>
                <a:latin typeface="arial"/>
              </a:rPr>
              <a:t>This is the first annual survey Acuity has undertaken for Hilldale. The survey was designed using the Regulator of Social Housing's new Tenant Satisfaction Measures, which have been mandatory since April 2023. </a:t>
            </a:r>
            <a:r>
              <a:rPr lang="en-GB" sz="820" dirty="0">
                <a:solidFill>
                  <a:srgbClr val="141B4D"/>
                </a:solidFill>
                <a:latin typeface="arial"/>
              </a:rPr>
              <a:t>Data for 2024/25</a:t>
            </a:r>
            <a:r>
              <a:rPr sz="820" dirty="0">
                <a:solidFill>
                  <a:srgbClr val="141B4D"/>
                </a:solidFill>
                <a:latin typeface="arial"/>
              </a:rPr>
              <a:t> has been provided by Hilldale to enable comparison against last year's performance.</a:t>
            </a:r>
            <a:r>
              <a:rPr lang="en-GB" sz="820" dirty="0">
                <a:solidFill>
                  <a:srgbClr val="141B4D"/>
                </a:solidFill>
                <a:latin typeface="arial"/>
              </a:rPr>
              <a:t> As of 2025/26, Hilldale has </a:t>
            </a:r>
            <a:r>
              <a:rPr lang="en-US" altLang="en-US" sz="820" dirty="0">
                <a:solidFill>
                  <a:srgbClr val="141B4D"/>
                </a:solidFill>
                <a:latin typeface="Arial" panose="020B0604020202020204" pitchFamily="34" charset="0"/>
              </a:rPr>
              <a:t>changed their methodology, now using Acuity to provide assurance and anonymity, compared with previous years, where Hilldale’s Housing Officers conducted the surveys face-to-face. As a result, Hilldale has anticipated a drop in satisfaction across the measures, anonymous surveying allows respondents to be more honest in expressing dissatisfaction. This is indeed reflected in this quarter’s lower scores, compared with Hilldale’s previous in-house surveys, although as more anonymous surveys are completed, a more accurate reflection of tenants’ feedback is expected to follow. </a:t>
            </a:r>
            <a:endParaRPr sz="820" dirty="0">
              <a:solidFill>
                <a:srgbClr val="141B4D"/>
              </a:solidFill>
              <a:latin typeface="arial"/>
            </a:endParaRPr>
          </a:p>
          <a:p>
            <a:pPr>
              <a:spcAft>
                <a:spcPts val="600"/>
              </a:spcAft>
            </a:pPr>
            <a:r>
              <a:rPr sz="820" dirty="0">
                <a:solidFill>
                  <a:srgbClr val="141B4D"/>
                </a:solidFill>
                <a:latin typeface="arial"/>
              </a:rPr>
              <a:t>Hilldale tenants were contacted via a combination of postal and online surveys to participate in the TSM survey. The survey is designed to collect the views of approximately 270 tenants per year, proportionately sampled by tenure, area and age. A report is then produced based on the findings. This report presents an analysis of the results based on the 156 completed interviews for 2025/26. A further 14 incomplete interviews were undertaken, which need to be reported to the Regulator. </a:t>
            </a:r>
            <a:r>
              <a:rPr lang="en-GB" sz="820" dirty="0">
                <a:solidFill>
                  <a:srgbClr val="141B4D"/>
                </a:solidFill>
                <a:latin typeface="arial"/>
              </a:rPr>
              <a:t>Overall, 115 </a:t>
            </a:r>
            <a:r>
              <a:rPr sz="820" dirty="0">
                <a:solidFill>
                  <a:srgbClr val="141B4D"/>
                </a:solidFill>
                <a:latin typeface="arial"/>
              </a:rPr>
              <a:t>of tenants completed the survey by post, with </a:t>
            </a:r>
            <a:r>
              <a:rPr lang="en-GB" sz="820" dirty="0">
                <a:solidFill>
                  <a:srgbClr val="141B4D"/>
                </a:solidFill>
                <a:latin typeface="arial"/>
              </a:rPr>
              <a:t>55 </a:t>
            </a:r>
            <a:r>
              <a:rPr sz="820" dirty="0">
                <a:solidFill>
                  <a:srgbClr val="141B4D"/>
                </a:solidFill>
                <a:latin typeface="arial"/>
              </a:rPr>
              <a:t>completing it online. </a:t>
            </a:r>
          </a:p>
          <a:p>
            <a:pPr algn="l">
              <a:spcAft>
                <a:spcPts val="600"/>
              </a:spcAft>
            </a:pPr>
            <a:r>
              <a:rPr sz="820" dirty="0">
                <a:solidFill>
                  <a:srgbClr val="141B4D"/>
                </a:solidFill>
                <a:latin typeface="arial"/>
              </a:rPr>
              <a:t>The telephone survey is confidential, and the results are sent back to Hilldale anonymised unless tenants give their permission to be identified. </a:t>
            </a:r>
            <a:r>
              <a:rPr lang="en-GB" sz="820" dirty="0">
                <a:solidFill>
                  <a:srgbClr val="141B4D"/>
                </a:solidFill>
                <a:latin typeface="arial"/>
              </a:rPr>
              <a:t>A total of </a:t>
            </a:r>
            <a:r>
              <a:rPr sz="820" dirty="0">
                <a:solidFill>
                  <a:srgbClr val="141B4D"/>
                </a:solidFill>
                <a:latin typeface="arial"/>
              </a:rPr>
              <a:t>85% of tenants gave permission to share their responses with their details attached, and 75% of these tenants are happy for Hilldale to contact them to discuss any information they provided.</a:t>
            </a:r>
          </a:p>
          <a:p>
            <a:pPr algn="l">
              <a:spcAft>
                <a:spcPts val="600"/>
              </a:spcAft>
            </a:pPr>
            <a:r>
              <a:rPr sz="820" dirty="0">
                <a:solidFill>
                  <a:srgbClr val="141B4D"/>
                </a:solidFill>
                <a:latin typeface="arial"/>
              </a:rPr>
              <a:t>The aim of this survey is to provide data on tenants’ satisfaction, which will allow Hilldale to:</a:t>
            </a:r>
          </a:p>
          <a:p>
            <a:pPr marL="292100" lvl="1" indent="-127000" algn="l">
              <a:spcAft>
                <a:spcPts val="600"/>
              </a:spcAft>
              <a:buChar char="•"/>
            </a:pPr>
            <a:r>
              <a:rPr sz="820" dirty="0">
                <a:solidFill>
                  <a:srgbClr val="141B4D"/>
                </a:solidFill>
                <a:latin typeface="arial"/>
              </a:rPr>
              <a:t>Provide information on tenants’ perceptions of current services</a:t>
            </a:r>
          </a:p>
          <a:p>
            <a:pPr marL="292100" lvl="1" indent="-127000" algn="l">
              <a:spcAft>
                <a:spcPts val="600"/>
              </a:spcAft>
              <a:buChar char="•"/>
            </a:pPr>
            <a:r>
              <a:rPr sz="820" dirty="0">
                <a:solidFill>
                  <a:srgbClr val="141B4D"/>
                </a:solidFill>
                <a:latin typeface="arial"/>
              </a:rPr>
              <a:t>Inform decisions regarding future service development</a:t>
            </a:r>
          </a:p>
          <a:p>
            <a:pPr marL="292100" lvl="1" indent="-127000" algn="l">
              <a:spcAft>
                <a:spcPts val="600"/>
              </a:spcAft>
              <a:buChar char="•"/>
            </a:pPr>
            <a:r>
              <a:rPr sz="820" dirty="0">
                <a:solidFill>
                  <a:srgbClr val="141B4D"/>
                </a:solidFill>
                <a:latin typeface="arial"/>
              </a:rPr>
              <a:t>Report to the Regulator</a:t>
            </a:r>
            <a:r>
              <a:rPr lang="en-GB" sz="820" dirty="0">
                <a:solidFill>
                  <a:srgbClr val="141B4D"/>
                </a:solidFill>
                <a:latin typeface="arial"/>
              </a:rPr>
              <a:t>.</a:t>
            </a:r>
            <a:endParaRPr sz="820" dirty="0">
              <a:solidFill>
                <a:srgbClr val="141B4D"/>
              </a:solidFill>
              <a:latin typeface="arial"/>
            </a:endParaRPr>
          </a:p>
          <a:p>
            <a:pPr algn="l">
              <a:spcAft>
                <a:spcPts val="600"/>
              </a:spcAft>
            </a:pPr>
            <a:r>
              <a:rPr sz="820" dirty="0">
                <a:solidFill>
                  <a:srgbClr val="141B4D"/>
                </a:solidFill>
                <a:latin typeface="arial"/>
              </a:rPr>
              <a:t>For the overall results, Acuity and the Regulator of Social Housing recommend that landlords with under 2,500 properties achieve a sampling error of at least ±5% at the 95% confidence level. For Hilldale, </a:t>
            </a:r>
            <a:r>
              <a:rPr lang="en-GB" sz="820" dirty="0">
                <a:solidFill>
                  <a:srgbClr val="141B4D"/>
                </a:solidFill>
                <a:latin typeface="arial"/>
              </a:rPr>
              <a:t>167</a:t>
            </a:r>
            <a:r>
              <a:rPr sz="820" dirty="0">
                <a:solidFill>
                  <a:srgbClr val="141B4D"/>
                </a:solidFill>
                <a:latin typeface="arial"/>
              </a:rPr>
              <a:t> responses were received. This response is high enough to conclude that the findings are accurate to within ±</a:t>
            </a:r>
            <a:r>
              <a:rPr lang="en-GB" sz="820" dirty="0">
                <a:solidFill>
                  <a:srgbClr val="141B4D"/>
                </a:solidFill>
                <a:latin typeface="arial"/>
              </a:rPr>
              <a:t>7.0%</a:t>
            </a:r>
            <a:r>
              <a:rPr sz="820" dirty="0">
                <a:solidFill>
                  <a:srgbClr val="141B4D"/>
                </a:solidFill>
                <a:latin typeface="arial"/>
              </a:rPr>
              <a:t> for the year. Whilst outside of the margin of error, this is common for smaller landlords, and the Regulator will be satisfied that best </a:t>
            </a:r>
            <a:r>
              <a:rPr sz="820" dirty="0" err="1">
                <a:solidFill>
                  <a:srgbClr val="141B4D"/>
                </a:solidFill>
                <a:latin typeface="arial"/>
              </a:rPr>
              <a:t>endeavours</a:t>
            </a:r>
            <a:r>
              <a:rPr sz="820" dirty="0">
                <a:solidFill>
                  <a:srgbClr val="141B4D"/>
                </a:solidFill>
                <a:latin typeface="arial"/>
              </a:rPr>
              <a:t> have been undertaken to meet the target.</a:t>
            </a:r>
            <a:endParaRPr lang="en-GB" sz="820" dirty="0">
              <a:solidFill>
                <a:srgbClr val="141B4D"/>
              </a:solidFill>
              <a:latin typeface="arial"/>
            </a:endParaRPr>
          </a:p>
          <a:p>
            <a:pPr>
              <a:spcAft>
                <a:spcPts val="600"/>
              </a:spcAft>
            </a:pPr>
            <a:r>
              <a:rPr lang="en-US" sz="820" i="1" dirty="0">
                <a:solidFill>
                  <a:srgbClr val="141B4D"/>
                </a:solidFill>
                <a:latin typeface="arial"/>
              </a:rPr>
              <a:t>Note: The majority of figures throughout the report show the results as percentages. As percentages are rounded up or down from two decimal places in the original results file to the nearest whole number, they may not always total 100%. Rounding can also cause percentages described in the supporting text to differ from the percentages in the charts by 1% when two percentages are added together. The charts also show the base for each question shown as n=…</a:t>
            </a:r>
          </a:p>
          <a:p>
            <a:pPr algn="l">
              <a:spcAft>
                <a:spcPts val="600"/>
              </a:spcAft>
            </a:pPr>
            <a:r>
              <a:rPr sz="820" dirty="0">
                <a:solidFill>
                  <a:srgbClr val="141B4D"/>
                </a:solidFill>
                <a:latin typeface="arial"/>
              </a:rPr>
              <a:t> </a:t>
            </a:r>
          </a:p>
        </p:txBody>
      </p:sp>
      <p:sp>
        <p:nvSpPr>
          <p:cNvPr id="17417" name="New shape"/>
          <p:cNvSpPr/>
          <p:nvPr/>
        </p:nvSpPr>
        <p:spPr>
          <a:xfrm>
            <a:off x="203200" y="2705100"/>
            <a:ext cx="2209800" cy="279400"/>
          </a:xfrm>
          <a:prstGeom prst="roundRect">
            <a:avLst>
              <a:gd name="adj" fmla="val 5000"/>
            </a:avLst>
          </a:prstGeom>
          <a:solidFill>
            <a:srgbClr val="005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8" name="New shape"/>
          <p:cNvSpPr/>
          <p:nvPr/>
        </p:nvSpPr>
        <p:spPr>
          <a:xfrm>
            <a:off x="203200" y="3670300"/>
            <a:ext cx="2209800" cy="279400"/>
          </a:xfrm>
          <a:prstGeom prst="roundRect">
            <a:avLst>
              <a:gd name="adj" fmla="val 5000"/>
            </a:avLst>
          </a:prstGeom>
          <a:solidFill>
            <a:srgbClr val="1922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9" name="New shape"/>
          <p:cNvSpPr/>
          <p:nvPr/>
        </p:nvSpPr>
        <p:spPr>
          <a:xfrm>
            <a:off x="203200" y="4000500"/>
            <a:ext cx="2209800" cy="279400"/>
          </a:xfrm>
          <a:prstGeom prst="roundRect">
            <a:avLst>
              <a:gd name="adj" fmla="val 5000"/>
            </a:avLst>
          </a:prstGeom>
          <a:solidFill>
            <a:srgbClr val="2E8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20" name="New shape"/>
          <p:cNvSpPr/>
          <p:nvPr/>
        </p:nvSpPr>
        <p:spPr>
          <a:xfrm>
            <a:off x="203200" y="774700"/>
            <a:ext cx="2209800" cy="279400"/>
          </a:xfrm>
          <a:prstGeom prst="roundRect">
            <a:avLst>
              <a:gd name="adj" fmla="val 5000"/>
            </a:avLst>
          </a:prstGeom>
          <a:solidFill>
            <a:srgbClr val="1922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21" name="New shape"/>
          <p:cNvSpPr/>
          <p:nvPr/>
        </p:nvSpPr>
        <p:spPr>
          <a:xfrm>
            <a:off x="203200" y="1104900"/>
            <a:ext cx="2209800" cy="279400"/>
          </a:xfrm>
          <a:prstGeom prst="roundRect">
            <a:avLst>
              <a:gd name="adj" fmla="val 5000"/>
            </a:avLst>
          </a:prstGeom>
          <a:solidFill>
            <a:srgbClr val="00B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22" name="New shape"/>
          <p:cNvSpPr/>
          <p:nvPr/>
        </p:nvSpPr>
        <p:spPr>
          <a:xfrm>
            <a:off x="203200" y="1422400"/>
            <a:ext cx="2209800" cy="279400"/>
          </a:xfrm>
          <a:prstGeom prst="roundRect">
            <a:avLst>
              <a:gd name="adj" fmla="val 5000"/>
            </a:avLst>
          </a:prstGeom>
          <a:solidFill>
            <a:srgbClr val="A51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23" name="New shape"/>
          <p:cNvSpPr/>
          <p:nvPr/>
        </p:nvSpPr>
        <p:spPr>
          <a:xfrm>
            <a:off x="203200" y="2070100"/>
            <a:ext cx="2209800" cy="279400"/>
          </a:xfrm>
          <a:prstGeom prst="roundRect">
            <a:avLst>
              <a:gd name="adj" fmla="val 5000"/>
            </a:avLst>
          </a:prstGeom>
          <a:solidFill>
            <a:srgbClr val="7BB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24" name="New shape"/>
          <p:cNvSpPr/>
          <p:nvPr/>
        </p:nvSpPr>
        <p:spPr>
          <a:xfrm>
            <a:off x="2743200" y="101600"/>
            <a:ext cx="2209800" cy="495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800" b="1">
                <a:solidFill>
                  <a:srgbClr val="19224C"/>
                </a:solidFill>
                <a:latin typeface="arial"/>
              </a:rPr>
              <a:t>Introduction</a:t>
            </a:r>
          </a:p>
        </p:txBody>
      </p:sp>
      <p:sp>
        <p:nvSpPr>
          <p:cNvPr id="17425" name="New shape"/>
          <p:cNvSpPr/>
          <p:nvPr/>
        </p:nvSpPr>
        <p:spPr>
          <a:xfrm>
            <a:off x="355600" y="4000500"/>
            <a:ext cx="20701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500">
                <a:solidFill>
                  <a:srgbClr val="FFFFFF"/>
                </a:solidFill>
                <a:latin typeface="arial"/>
              </a:rPr>
              <a:t>Demographics</a:t>
            </a:r>
          </a:p>
        </p:txBody>
      </p:sp>
      <p:sp>
        <p:nvSpPr>
          <p:cNvPr id="17426" name="New shape"/>
          <p:cNvSpPr/>
          <p:nvPr/>
        </p:nvSpPr>
        <p:spPr>
          <a:xfrm>
            <a:off x="355600" y="774700"/>
            <a:ext cx="20701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500">
                <a:solidFill>
                  <a:srgbClr val="FFFFFF"/>
                </a:solidFill>
                <a:latin typeface="arial"/>
              </a:rPr>
              <a:t>Key TSM Metrics</a:t>
            </a:r>
          </a:p>
        </p:txBody>
      </p:sp>
      <p:sp>
        <p:nvSpPr>
          <p:cNvPr id="17427" name="New shape"/>
          <p:cNvSpPr/>
          <p:nvPr/>
        </p:nvSpPr>
        <p:spPr>
          <a:xfrm>
            <a:off x="355600" y="1422400"/>
            <a:ext cx="20701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500">
                <a:solidFill>
                  <a:srgbClr val="FFFFFF"/>
                </a:solidFill>
                <a:latin typeface="arial"/>
              </a:rPr>
              <a:t>The Home</a:t>
            </a:r>
          </a:p>
        </p:txBody>
      </p:sp>
      <p:sp>
        <p:nvSpPr>
          <p:cNvPr id="17428" name="New shape"/>
          <p:cNvSpPr/>
          <p:nvPr/>
        </p:nvSpPr>
        <p:spPr>
          <a:xfrm>
            <a:off x="355600" y="2070100"/>
            <a:ext cx="20701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500">
                <a:solidFill>
                  <a:srgbClr val="FFFFFF"/>
                </a:solidFill>
                <a:latin typeface="arial"/>
              </a:rPr>
              <a:t>Neighbourhood</a:t>
            </a:r>
          </a:p>
        </p:txBody>
      </p:sp>
      <p:sp>
        <p:nvSpPr>
          <p:cNvPr id="17429" name="New shape"/>
          <p:cNvSpPr/>
          <p:nvPr/>
        </p:nvSpPr>
        <p:spPr>
          <a:xfrm>
            <a:off x="355600" y="2705100"/>
            <a:ext cx="20701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500">
                <a:solidFill>
                  <a:srgbClr val="FFFFFF"/>
                </a:solidFill>
                <a:latin typeface="arial"/>
              </a:rPr>
              <a:t>Engagement</a:t>
            </a:r>
          </a:p>
        </p:txBody>
      </p:sp>
      <p:sp>
        <p:nvSpPr>
          <p:cNvPr id="17430" name="New shape"/>
          <p:cNvSpPr/>
          <p:nvPr/>
        </p:nvSpPr>
        <p:spPr>
          <a:xfrm>
            <a:off x="355600" y="1104900"/>
            <a:ext cx="20701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500">
                <a:solidFill>
                  <a:srgbClr val="FFFFFF"/>
                </a:solidFill>
                <a:latin typeface="arial"/>
              </a:rPr>
              <a:t>Overall Satisfaction</a:t>
            </a:r>
          </a:p>
        </p:txBody>
      </p:sp>
      <p:sp>
        <p:nvSpPr>
          <p:cNvPr id="17431" name="New shape"/>
          <p:cNvSpPr/>
          <p:nvPr/>
        </p:nvSpPr>
        <p:spPr>
          <a:xfrm>
            <a:off x="355600" y="3670300"/>
            <a:ext cx="20701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500">
                <a:solidFill>
                  <a:srgbClr val="FFFFFF"/>
                </a:solidFill>
                <a:latin typeface="arial"/>
              </a:rPr>
              <a:t>Summary</a:t>
            </a:r>
          </a:p>
        </p:txBody>
      </p:sp>
      <p:sp>
        <p:nvSpPr>
          <p:cNvPr id="17432" name="New shape"/>
          <p:cNvSpPr/>
          <p:nvPr/>
        </p:nvSpPr>
        <p:spPr>
          <a:xfrm>
            <a:off x="203200" y="3035300"/>
            <a:ext cx="2209800" cy="279400"/>
          </a:xfrm>
          <a:prstGeom prst="roundRect">
            <a:avLst>
              <a:gd name="adj" fmla="val 5000"/>
            </a:avLst>
          </a:prstGeom>
          <a:solidFill>
            <a:srgbClr val="806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33" name="New shape"/>
          <p:cNvSpPr/>
          <p:nvPr/>
        </p:nvSpPr>
        <p:spPr>
          <a:xfrm>
            <a:off x="355600" y="3035300"/>
            <a:ext cx="20701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500">
                <a:solidFill>
                  <a:srgbClr val="FFFFFF"/>
                </a:solidFill>
                <a:latin typeface="arial"/>
              </a:rPr>
              <a:t>Complaints</a:t>
            </a:r>
          </a:p>
        </p:txBody>
      </p:sp>
      <p:sp>
        <p:nvSpPr>
          <p:cNvPr id="17434" name="New shape"/>
          <p:cNvSpPr/>
          <p:nvPr/>
        </p:nvSpPr>
        <p:spPr>
          <a:xfrm>
            <a:off x="317500" y="1739900"/>
            <a:ext cx="20701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500">
                <a:solidFill>
                  <a:srgbClr val="FFFFFF"/>
                </a:solidFill>
                <a:latin typeface="arial"/>
              </a:rPr>
              <a:t>Repairs</a:t>
            </a:r>
          </a:p>
        </p:txBody>
      </p:sp>
      <p:sp>
        <p:nvSpPr>
          <p:cNvPr id="17435" name="New shape"/>
          <p:cNvSpPr/>
          <p:nvPr/>
        </p:nvSpPr>
        <p:spPr>
          <a:xfrm>
            <a:off x="203200" y="2387600"/>
            <a:ext cx="2209800" cy="279400"/>
          </a:xfrm>
          <a:prstGeom prst="roundRect">
            <a:avLst>
              <a:gd name="adj" fmla="val 5000"/>
            </a:avLst>
          </a:prstGeom>
          <a:solidFill>
            <a:srgbClr val="A9C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36" name="New shape"/>
          <p:cNvSpPr/>
          <p:nvPr/>
        </p:nvSpPr>
        <p:spPr>
          <a:xfrm>
            <a:off x="355600" y="2387600"/>
            <a:ext cx="20701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500">
                <a:solidFill>
                  <a:srgbClr val="FFFFFF"/>
                </a:solidFill>
                <a:latin typeface="arial"/>
              </a:rPr>
              <a:t>ASB</a:t>
            </a:r>
          </a:p>
        </p:txBody>
      </p:sp>
      <p:sp>
        <p:nvSpPr>
          <p:cNvPr id="17437" name="New shape"/>
          <p:cNvSpPr/>
          <p:nvPr/>
        </p:nvSpPr>
        <p:spPr>
          <a:xfrm>
            <a:off x="203200" y="3352800"/>
            <a:ext cx="2209800" cy="279400"/>
          </a:xfrm>
          <a:prstGeom prst="roundRect">
            <a:avLst>
              <a:gd name="adj" fmla="val 5000"/>
            </a:avLst>
          </a:prstGeom>
          <a:solidFill>
            <a:srgbClr val="00B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38" name="New shape"/>
          <p:cNvSpPr/>
          <p:nvPr/>
        </p:nvSpPr>
        <p:spPr>
          <a:xfrm>
            <a:off x="355600" y="3352800"/>
            <a:ext cx="20701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500">
                <a:solidFill>
                  <a:srgbClr val="FFFFFF"/>
                </a:solidFill>
                <a:latin typeface="arial"/>
              </a:rPr>
              <a:t>Further Insight</a:t>
            </a:r>
          </a:p>
        </p:txBody>
      </p:sp>
      <p:sp>
        <p:nvSpPr>
          <p:cNvPr id="17439" name="New shape"/>
          <p:cNvSpPr/>
          <p:nvPr/>
        </p:nvSpPr>
        <p:spPr>
          <a:xfrm>
            <a:off x="4533900" y="317500"/>
            <a:ext cx="2857500" cy="17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endParaRPr sz="900">
              <a:solidFill>
                <a:srgbClr val="A51366"/>
              </a:solidFill>
              <a:latin typeface="arial"/>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19</a:t>
            </a:fld>
            <a:endParaRPr lang="en-GB" altLang="en-US" sz="700" b="1">
              <a:solidFill>
                <a:schemeClr val="accent6">
                  <a:lumMod val="50000"/>
                </a:schemeClr>
              </a:solidFill>
              <a:latin typeface="+mj-lt"/>
            </a:endParaRPr>
          </a:p>
        </p:txBody>
      </p:sp>
      <p:graphicFrame>
        <p:nvGraphicFramePr>
          <p:cNvPr id="17413" name="New Table"/>
          <p:cNvGraphicFramePr>
            <a:graphicFrameLocks noGrp="1"/>
          </p:cNvGraphicFramePr>
          <p:nvPr/>
        </p:nvGraphicFramePr>
        <p:xfrm>
          <a:off x="2781300" y="571500"/>
          <a:ext cx="6107906" cy="4421980"/>
        </p:xfrm>
        <a:graphic>
          <a:graphicData uri="http://schemas.openxmlformats.org/drawingml/2006/table">
            <a:tbl>
              <a:tblPr firstRow="1" bandRow="1">
                <a:tableStyleId>{5C22544A-7EE6-4342-B048-85BDC9FD1C3A}</a:tableStyleId>
              </a:tblPr>
              <a:tblGrid>
                <a:gridCol w="1428750">
                  <a:extLst>
                    <a:ext uri="{9D8B030D-6E8A-4147-A177-3AD203B41FA5}">
                      <a16:colId xmlns:a16="http://schemas.microsoft.com/office/drawing/2014/main" val="20000"/>
                    </a:ext>
                  </a:extLst>
                </a:gridCol>
                <a:gridCol w="2301822">
                  <a:extLst>
                    <a:ext uri="{9D8B030D-6E8A-4147-A177-3AD203B41FA5}">
                      <a16:colId xmlns:a16="http://schemas.microsoft.com/office/drawing/2014/main" val="20001"/>
                    </a:ext>
                  </a:extLst>
                </a:gridCol>
                <a:gridCol w="2377334">
                  <a:extLst>
                    <a:ext uri="{9D8B030D-6E8A-4147-A177-3AD203B41FA5}">
                      <a16:colId xmlns:a16="http://schemas.microsoft.com/office/drawing/2014/main" val="20002"/>
                    </a:ext>
                  </a:extLst>
                </a:gridCol>
              </a:tblGrid>
              <a:tr h="342900">
                <a:tc>
                  <a:txBody>
                    <a:bodyPr/>
                    <a:lstStyle/>
                    <a:p>
                      <a:pPr algn="r"/>
                      <a:endParaRPr sz="788" b="0" i="0" u="none" dirty="0">
                        <a:solidFill>
                          <a:srgbClr val="FFFFFF"/>
                        </a:solidFill>
                        <a:latin typeface="arial"/>
                      </a:endParaRPr>
                    </a:p>
                  </a:txBody>
                  <a:tcPr marL="14288" marR="14288" marT="14288" marB="14288" anchor="ctr">
                    <a:lnL w="7144" cmpd="sng">
                      <a:solidFill>
                        <a:srgbClr val="FFFFFF">
                          <a:alpha val="0"/>
                        </a:srgbClr>
                      </a:solidFill>
                      <a:prstDash val="solid"/>
                    </a:lnL>
                    <a:lnR w="7144" cmpd="sng">
                      <a:solidFill>
                        <a:srgbClr val="B6ACAC"/>
                      </a:solidFill>
                      <a:prstDash val="solid"/>
                    </a:lnR>
                    <a:lnT w="0" cmpd="sng">
                      <a:solidFill>
                        <a:srgbClr val="FFFFFF">
                          <a:alpha val="0"/>
                        </a:srgbClr>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FFFFFF"/>
                          </a:solidFill>
                          <a:latin typeface="arial"/>
                        </a:rPr>
                        <a:t>2024/25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00A3B4"/>
                    </a:solidFill>
                  </a:tcPr>
                </a:tc>
                <a:tc>
                  <a:txBody>
                    <a:bodyPr/>
                    <a:lstStyle/>
                    <a:p>
                      <a:pPr algn="ctr"/>
                      <a:r>
                        <a:rPr sz="788" b="0" i="0" u="none">
                          <a:solidFill>
                            <a:srgbClr val="FFFFFF"/>
                          </a:solidFill>
                          <a:latin typeface="arial"/>
                        </a:rPr>
                        <a:t>2025/26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00A3B4"/>
                    </a:solidFill>
                  </a:tcPr>
                </a:tc>
                <a:extLst>
                  <a:ext uri="{0D108BD9-81ED-4DB2-BD59-A6C34878D82A}">
                    <a16:rowId xmlns:a16="http://schemas.microsoft.com/office/drawing/2014/main" val="10000"/>
                  </a:ext>
                </a:extLst>
              </a:tr>
              <a:tr h="342900">
                <a:tc>
                  <a:txBody>
                    <a:bodyPr/>
                    <a:lstStyle/>
                    <a:p>
                      <a:pPr algn="r"/>
                      <a:r>
                        <a:rPr sz="788" b="0" i="0" u="none">
                          <a:solidFill>
                            <a:srgbClr val="FFFFFF"/>
                          </a:solidFill>
                          <a:latin typeface="arial"/>
                        </a:rPr>
                        <a:t>Overall Satisfaction</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89%</a:t>
                      </a:r>
                    </a:p>
                  </a:txBody>
                  <a:tcPr marL="14288" marR="14288" marT="14288" marB="14288" anchor="ctr">
                    <a:lnL w="7144" cmpd="sng">
                      <a:solidFill>
                        <a:srgbClr val="B6ACAC"/>
                      </a:solidFill>
                      <a:prstDash val="solid"/>
                    </a:lnL>
                    <a:lnR w="7144" cmpd="sng">
                      <a:solidFill>
                        <a:srgbClr val="19224C"/>
                      </a:solidFill>
                      <a:prstDash val="solid"/>
                    </a:lnR>
                    <a:lnT w="7144" cmpd="sng">
                      <a:solidFill>
                        <a:srgbClr val="B6ACAC"/>
                      </a:solidFill>
                      <a:prstDash val="solid"/>
                    </a:lnT>
                    <a:lnB w="7144" cmpd="sng">
                      <a:solidFill>
                        <a:srgbClr val="19224C"/>
                      </a:solidFill>
                      <a:prstDash val="solid"/>
                    </a:lnB>
                    <a:solidFill>
                      <a:srgbClr val="FFFFFF">
                        <a:alpha val="0"/>
                      </a:srgbClr>
                    </a:solidFill>
                  </a:tcPr>
                </a:tc>
                <a:tc>
                  <a:txBody>
                    <a:bodyPr/>
                    <a:lstStyle/>
                    <a:p>
                      <a:pPr algn="ctr"/>
                      <a:r>
                        <a:rPr sz="788" b="0" i="0" u="none">
                          <a:solidFill>
                            <a:srgbClr val="141B4D"/>
                          </a:solidFill>
                          <a:latin typeface="arial"/>
                        </a:rPr>
                        <a:t>74% (-16)</a:t>
                      </a:r>
                    </a:p>
                  </a:txBody>
                  <a:tcPr marL="14288" marR="14288" marT="14288" marB="14288" anchor="ctr">
                    <a:lnL w="7144" cmpd="sng">
                      <a:solidFill>
                        <a:srgbClr val="19224C"/>
                      </a:solidFill>
                      <a:prstDash val="solid"/>
                    </a:lnL>
                    <a:lnR w="7144" cmpd="sng">
                      <a:solidFill>
                        <a:srgbClr val="19224C"/>
                      </a:solidFill>
                      <a:prstDash val="solid"/>
                    </a:lnR>
                    <a:lnT w="7144" cmpd="sng">
                      <a:solidFill>
                        <a:srgbClr val="B6ACAC"/>
                      </a:solidFill>
                      <a:prstDash val="solid"/>
                    </a:lnT>
                    <a:lnB w="7144" cmpd="sng">
                      <a:solidFill>
                        <a:srgbClr val="19224C"/>
                      </a:solidFill>
                      <a:prstDash val="solid"/>
                    </a:lnB>
                    <a:solidFill>
                      <a:srgbClr val="CF9CC7"/>
                    </a:solidFill>
                  </a:tcPr>
                </a:tc>
                <a:extLst>
                  <a:ext uri="{0D108BD9-81ED-4DB2-BD59-A6C34878D82A}">
                    <a16:rowId xmlns:a16="http://schemas.microsoft.com/office/drawing/2014/main" val="10001"/>
                  </a:ext>
                </a:extLst>
              </a:tr>
              <a:tr h="342900">
                <a:tc>
                  <a:txBody>
                    <a:bodyPr/>
                    <a:lstStyle/>
                    <a:p>
                      <a:pPr algn="r"/>
                      <a:r>
                        <a:rPr sz="788" b="0" i="0" u="none">
                          <a:solidFill>
                            <a:srgbClr val="FFFFFF"/>
                          </a:solidFill>
                          <a:latin typeface="arial"/>
                        </a:rPr>
                        <a:t>Well Maintained Home</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87%</a:t>
                      </a:r>
                    </a:p>
                  </a:txBody>
                  <a:tcPr marL="14288" marR="14288" marT="14288" marB="14288" anchor="ctr">
                    <a:lnL w="7144" cmpd="sng">
                      <a:solidFill>
                        <a:srgbClr val="B6ACA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FFFFFF">
                        <a:alpha val="0"/>
                      </a:srgbClr>
                    </a:solidFill>
                  </a:tcPr>
                </a:tc>
                <a:tc>
                  <a:txBody>
                    <a:bodyPr/>
                    <a:lstStyle/>
                    <a:p>
                      <a:pPr algn="ctr"/>
                      <a:r>
                        <a:rPr sz="788" b="0" i="0" u="none">
                          <a:solidFill>
                            <a:srgbClr val="141B4D"/>
                          </a:solidFill>
                          <a:latin typeface="arial"/>
                        </a:rPr>
                        <a:t>74% (-13)</a:t>
                      </a:r>
                    </a:p>
                  </a:txBody>
                  <a:tcPr marL="14288" marR="14288" marT="14288" marB="14288" anchor="ctr">
                    <a:lnL w="7144" cmpd="sng">
                      <a:solidFill>
                        <a:srgbClr val="19224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CF9CC7"/>
                    </a:solidFill>
                  </a:tcPr>
                </a:tc>
                <a:extLst>
                  <a:ext uri="{0D108BD9-81ED-4DB2-BD59-A6C34878D82A}">
                    <a16:rowId xmlns:a16="http://schemas.microsoft.com/office/drawing/2014/main" val="10002"/>
                  </a:ext>
                </a:extLst>
              </a:tr>
              <a:tr h="342900">
                <a:tc>
                  <a:txBody>
                    <a:bodyPr/>
                    <a:lstStyle/>
                    <a:p>
                      <a:pPr algn="r"/>
                      <a:r>
                        <a:rPr sz="788" b="0" i="0" u="none">
                          <a:solidFill>
                            <a:srgbClr val="FFFFFF"/>
                          </a:solidFill>
                          <a:latin typeface="arial"/>
                        </a:rPr>
                        <a:t>Safe Home</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89%</a:t>
                      </a:r>
                    </a:p>
                  </a:txBody>
                  <a:tcPr marL="14288" marR="14288" marT="14288" marB="14288" anchor="ctr">
                    <a:lnL w="7144" cmpd="sng">
                      <a:solidFill>
                        <a:srgbClr val="B6ACA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FFFFFF">
                        <a:alpha val="0"/>
                      </a:srgbClr>
                    </a:solidFill>
                  </a:tcPr>
                </a:tc>
                <a:tc>
                  <a:txBody>
                    <a:bodyPr/>
                    <a:lstStyle/>
                    <a:p>
                      <a:pPr algn="ctr"/>
                      <a:r>
                        <a:rPr sz="788" b="0" i="0" u="none">
                          <a:solidFill>
                            <a:srgbClr val="141B4D"/>
                          </a:solidFill>
                          <a:latin typeface="arial"/>
                        </a:rPr>
                        <a:t>76% (-13)</a:t>
                      </a:r>
                    </a:p>
                  </a:txBody>
                  <a:tcPr marL="14288" marR="14288" marT="14288" marB="14288" anchor="ctr">
                    <a:lnL w="7144" cmpd="sng">
                      <a:solidFill>
                        <a:srgbClr val="19224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CF9CC7"/>
                    </a:solidFill>
                  </a:tcPr>
                </a:tc>
                <a:extLst>
                  <a:ext uri="{0D108BD9-81ED-4DB2-BD59-A6C34878D82A}">
                    <a16:rowId xmlns:a16="http://schemas.microsoft.com/office/drawing/2014/main" val="10003"/>
                  </a:ext>
                </a:extLst>
              </a:tr>
              <a:tr h="342900">
                <a:tc>
                  <a:txBody>
                    <a:bodyPr/>
                    <a:lstStyle/>
                    <a:p>
                      <a:pPr algn="r"/>
                      <a:r>
                        <a:rPr sz="788" b="0" i="0" u="none">
                          <a:solidFill>
                            <a:srgbClr val="FFFFFF"/>
                          </a:solidFill>
                          <a:latin typeface="arial"/>
                        </a:rPr>
                        <a:t>Communal Areas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79%</a:t>
                      </a:r>
                    </a:p>
                  </a:txBody>
                  <a:tcPr marL="14288" marR="14288" marT="14288" marB="14288" anchor="ctr">
                    <a:lnL w="7144" cmpd="sng">
                      <a:solidFill>
                        <a:srgbClr val="B6ACA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FFFFFF">
                        <a:alpha val="0"/>
                      </a:srgbClr>
                    </a:solidFill>
                  </a:tcPr>
                </a:tc>
                <a:tc>
                  <a:txBody>
                    <a:bodyPr/>
                    <a:lstStyle/>
                    <a:p>
                      <a:pPr algn="ctr"/>
                      <a:r>
                        <a:rPr sz="788" b="0" i="0" u="none">
                          <a:solidFill>
                            <a:srgbClr val="141B4D"/>
                          </a:solidFill>
                          <a:latin typeface="arial"/>
                        </a:rPr>
                        <a:t>71% (-8)</a:t>
                      </a:r>
                    </a:p>
                  </a:txBody>
                  <a:tcPr marL="14288" marR="14288" marT="14288" marB="14288" anchor="ctr">
                    <a:lnL w="7144" cmpd="sng">
                      <a:solidFill>
                        <a:srgbClr val="19224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CF9CC7"/>
                    </a:solidFill>
                  </a:tcPr>
                </a:tc>
                <a:extLst>
                  <a:ext uri="{0D108BD9-81ED-4DB2-BD59-A6C34878D82A}">
                    <a16:rowId xmlns:a16="http://schemas.microsoft.com/office/drawing/2014/main" val="10004"/>
                  </a:ext>
                </a:extLst>
              </a:tr>
              <a:tr h="342900">
                <a:tc>
                  <a:txBody>
                    <a:bodyPr/>
                    <a:lstStyle/>
                    <a:p>
                      <a:pPr algn="r"/>
                      <a:r>
                        <a:rPr sz="788" b="0" i="0" u="none">
                          <a:solidFill>
                            <a:srgbClr val="FFFFFF"/>
                          </a:solidFill>
                          <a:latin typeface="arial"/>
                        </a:rPr>
                        <a:t>Repairs Last 12 Months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82%</a:t>
                      </a:r>
                    </a:p>
                  </a:txBody>
                  <a:tcPr marL="14288" marR="14288" marT="14288" marB="14288" anchor="ctr">
                    <a:lnL w="7144" cmpd="sng">
                      <a:solidFill>
                        <a:srgbClr val="B6ACA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FFFFFF">
                        <a:alpha val="0"/>
                      </a:srgbClr>
                    </a:solidFill>
                  </a:tcPr>
                </a:tc>
                <a:tc>
                  <a:txBody>
                    <a:bodyPr/>
                    <a:lstStyle/>
                    <a:p>
                      <a:pPr algn="ctr"/>
                      <a:r>
                        <a:rPr sz="788" b="0" i="0" u="none">
                          <a:solidFill>
                            <a:srgbClr val="141B4D"/>
                          </a:solidFill>
                          <a:latin typeface="arial"/>
                        </a:rPr>
                        <a:t>75% (-8)</a:t>
                      </a:r>
                    </a:p>
                  </a:txBody>
                  <a:tcPr marL="14288" marR="14288" marT="14288" marB="14288" anchor="ctr">
                    <a:lnL w="7144" cmpd="sng">
                      <a:solidFill>
                        <a:srgbClr val="19224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CF9CC7"/>
                    </a:solidFill>
                  </a:tcPr>
                </a:tc>
                <a:extLst>
                  <a:ext uri="{0D108BD9-81ED-4DB2-BD59-A6C34878D82A}">
                    <a16:rowId xmlns:a16="http://schemas.microsoft.com/office/drawing/2014/main" val="10005"/>
                  </a:ext>
                </a:extLst>
              </a:tr>
              <a:tr h="342900">
                <a:tc>
                  <a:txBody>
                    <a:bodyPr/>
                    <a:lstStyle/>
                    <a:p>
                      <a:pPr algn="r"/>
                      <a:r>
                        <a:rPr sz="788" b="0" i="0" u="none">
                          <a:solidFill>
                            <a:srgbClr val="FFFFFF"/>
                          </a:solidFill>
                          <a:latin typeface="arial"/>
                        </a:rPr>
                        <a:t>Time Taken Repairs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80%</a:t>
                      </a:r>
                    </a:p>
                  </a:txBody>
                  <a:tcPr marL="14288" marR="14288" marT="14288" marB="14288" anchor="ctr">
                    <a:lnL w="7144" cmpd="sng">
                      <a:solidFill>
                        <a:srgbClr val="B6ACA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FFFFFF">
                        <a:alpha val="0"/>
                      </a:srgbClr>
                    </a:solidFill>
                  </a:tcPr>
                </a:tc>
                <a:tc>
                  <a:txBody>
                    <a:bodyPr/>
                    <a:lstStyle/>
                    <a:p>
                      <a:pPr algn="ctr"/>
                      <a:r>
                        <a:rPr sz="788" b="0" i="0" u="none">
                          <a:solidFill>
                            <a:srgbClr val="141B4D"/>
                          </a:solidFill>
                          <a:latin typeface="arial"/>
                        </a:rPr>
                        <a:t>68% (-12)</a:t>
                      </a:r>
                    </a:p>
                  </a:txBody>
                  <a:tcPr marL="14288" marR="14288" marT="14288" marB="14288" anchor="ctr">
                    <a:lnL w="7144" cmpd="sng">
                      <a:solidFill>
                        <a:srgbClr val="19224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CF9CC7"/>
                    </a:solidFill>
                  </a:tcPr>
                </a:tc>
                <a:extLst>
                  <a:ext uri="{0D108BD9-81ED-4DB2-BD59-A6C34878D82A}">
                    <a16:rowId xmlns:a16="http://schemas.microsoft.com/office/drawing/2014/main" val="10006"/>
                  </a:ext>
                </a:extLst>
              </a:tr>
              <a:tr h="342900">
                <a:tc>
                  <a:txBody>
                    <a:bodyPr/>
                    <a:lstStyle/>
                    <a:p>
                      <a:pPr algn="r"/>
                      <a:r>
                        <a:rPr sz="788" b="0" i="0" u="none" dirty="0">
                          <a:solidFill>
                            <a:srgbClr val="FFFFFF"/>
                          </a:solidFill>
                          <a:latin typeface="arial"/>
                        </a:rPr>
                        <a:t>Neighbourhood Contribution</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65%</a:t>
                      </a:r>
                    </a:p>
                  </a:txBody>
                  <a:tcPr marL="14288" marR="14288" marT="14288" marB="14288" anchor="ctr">
                    <a:lnL w="7144" cmpd="sng">
                      <a:solidFill>
                        <a:srgbClr val="B6ACA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FFFFFF">
                        <a:alpha val="0"/>
                      </a:srgbClr>
                    </a:solidFill>
                  </a:tcPr>
                </a:tc>
                <a:tc>
                  <a:txBody>
                    <a:bodyPr/>
                    <a:lstStyle/>
                    <a:p>
                      <a:pPr algn="ctr"/>
                      <a:r>
                        <a:rPr sz="788" b="0" i="0" u="none">
                          <a:solidFill>
                            <a:srgbClr val="141B4D"/>
                          </a:solidFill>
                          <a:latin typeface="arial"/>
                        </a:rPr>
                        <a:t>59% (-6)</a:t>
                      </a:r>
                    </a:p>
                  </a:txBody>
                  <a:tcPr marL="14288" marR="14288" marT="14288" marB="14288" anchor="ctr">
                    <a:lnL w="7144" cmpd="sng">
                      <a:solidFill>
                        <a:srgbClr val="19224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CF9CC7"/>
                    </a:solidFill>
                  </a:tcPr>
                </a:tc>
                <a:extLst>
                  <a:ext uri="{0D108BD9-81ED-4DB2-BD59-A6C34878D82A}">
                    <a16:rowId xmlns:a16="http://schemas.microsoft.com/office/drawing/2014/main" val="10007"/>
                  </a:ext>
                </a:extLst>
              </a:tr>
              <a:tr h="335756">
                <a:tc>
                  <a:txBody>
                    <a:bodyPr/>
                    <a:lstStyle/>
                    <a:p>
                      <a:pPr algn="r"/>
                      <a:r>
                        <a:rPr sz="788" b="0" i="0" u="none">
                          <a:solidFill>
                            <a:srgbClr val="FFFFFF"/>
                          </a:solidFill>
                          <a:latin typeface="arial"/>
                        </a:rPr>
                        <a:t>Approach to ASB</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80%</a:t>
                      </a:r>
                    </a:p>
                  </a:txBody>
                  <a:tcPr marL="14288" marR="14288" marT="14288" marB="14288" anchor="ctr">
                    <a:lnL w="7144" cmpd="sng">
                      <a:solidFill>
                        <a:srgbClr val="B6ACA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FFFFFF">
                        <a:alpha val="0"/>
                      </a:srgbClr>
                    </a:solidFill>
                  </a:tcPr>
                </a:tc>
                <a:tc>
                  <a:txBody>
                    <a:bodyPr/>
                    <a:lstStyle/>
                    <a:p>
                      <a:pPr algn="ctr"/>
                      <a:r>
                        <a:rPr sz="788" b="0" i="0" u="none">
                          <a:solidFill>
                            <a:srgbClr val="141B4D"/>
                          </a:solidFill>
                          <a:latin typeface="arial"/>
                        </a:rPr>
                        <a:t>61% (-18)</a:t>
                      </a:r>
                    </a:p>
                  </a:txBody>
                  <a:tcPr marL="14288" marR="14288" marT="14288" marB="14288" anchor="ctr">
                    <a:lnL w="7144" cmpd="sng">
                      <a:solidFill>
                        <a:srgbClr val="19224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CF9CC7"/>
                    </a:solidFill>
                  </a:tcPr>
                </a:tc>
                <a:extLst>
                  <a:ext uri="{0D108BD9-81ED-4DB2-BD59-A6C34878D82A}">
                    <a16:rowId xmlns:a16="http://schemas.microsoft.com/office/drawing/2014/main" val="10008"/>
                  </a:ext>
                </a:extLst>
              </a:tr>
              <a:tr h="335756">
                <a:tc>
                  <a:txBody>
                    <a:bodyPr/>
                    <a:lstStyle/>
                    <a:p>
                      <a:pPr algn="r"/>
                      <a:r>
                        <a:rPr sz="788" b="0" i="0" u="none">
                          <a:solidFill>
                            <a:srgbClr val="FFFFFF"/>
                          </a:solidFill>
                          <a:latin typeface="arial"/>
                        </a:rPr>
                        <a:t>Listens &amp; Acts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84%</a:t>
                      </a:r>
                    </a:p>
                  </a:txBody>
                  <a:tcPr marL="14288" marR="14288" marT="14288" marB="14288" anchor="ctr">
                    <a:lnL w="7144" cmpd="sng">
                      <a:solidFill>
                        <a:srgbClr val="B6ACA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FFFFFF">
                        <a:alpha val="0"/>
                      </a:srgbClr>
                    </a:solidFill>
                  </a:tcPr>
                </a:tc>
                <a:tc>
                  <a:txBody>
                    <a:bodyPr/>
                    <a:lstStyle/>
                    <a:p>
                      <a:pPr algn="ctr"/>
                      <a:r>
                        <a:rPr sz="788" b="0" i="0" u="none">
                          <a:solidFill>
                            <a:srgbClr val="141B4D"/>
                          </a:solidFill>
                          <a:latin typeface="arial"/>
                        </a:rPr>
                        <a:t>67% (-17)</a:t>
                      </a:r>
                    </a:p>
                  </a:txBody>
                  <a:tcPr marL="14288" marR="14288" marT="14288" marB="14288" anchor="ctr">
                    <a:lnL w="7144" cmpd="sng">
                      <a:solidFill>
                        <a:srgbClr val="19224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CF9CC7"/>
                    </a:solidFill>
                  </a:tcPr>
                </a:tc>
                <a:extLst>
                  <a:ext uri="{0D108BD9-81ED-4DB2-BD59-A6C34878D82A}">
                    <a16:rowId xmlns:a16="http://schemas.microsoft.com/office/drawing/2014/main" val="10009"/>
                  </a:ext>
                </a:extLst>
              </a:tr>
              <a:tr h="335756">
                <a:tc>
                  <a:txBody>
                    <a:bodyPr/>
                    <a:lstStyle/>
                    <a:p>
                      <a:pPr algn="r"/>
                      <a:r>
                        <a:rPr sz="788" b="0" i="0" u="none">
                          <a:solidFill>
                            <a:srgbClr val="FFFFFF"/>
                          </a:solidFill>
                          <a:latin typeface="arial"/>
                        </a:rPr>
                        <a:t>Kept Informed</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81%</a:t>
                      </a:r>
                    </a:p>
                  </a:txBody>
                  <a:tcPr marL="14288" marR="14288" marT="14288" marB="14288" anchor="ctr">
                    <a:lnL w="7144" cmpd="sng">
                      <a:solidFill>
                        <a:srgbClr val="B6ACA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FFFFFF">
                        <a:alpha val="0"/>
                      </a:srgbClr>
                    </a:solidFill>
                  </a:tcPr>
                </a:tc>
                <a:tc>
                  <a:txBody>
                    <a:bodyPr/>
                    <a:lstStyle/>
                    <a:p>
                      <a:pPr algn="ctr"/>
                      <a:r>
                        <a:rPr sz="788" b="0" i="0" u="none">
                          <a:solidFill>
                            <a:srgbClr val="141B4D"/>
                          </a:solidFill>
                          <a:latin typeface="arial"/>
                        </a:rPr>
                        <a:t>68% (-12)</a:t>
                      </a:r>
                    </a:p>
                  </a:txBody>
                  <a:tcPr marL="14288" marR="14288" marT="14288" marB="14288" anchor="ctr">
                    <a:lnL w="7144" cmpd="sng">
                      <a:solidFill>
                        <a:srgbClr val="19224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CF9CC7"/>
                    </a:solidFill>
                  </a:tcPr>
                </a:tc>
                <a:extLst>
                  <a:ext uri="{0D108BD9-81ED-4DB2-BD59-A6C34878D82A}">
                    <a16:rowId xmlns:a16="http://schemas.microsoft.com/office/drawing/2014/main" val="10010"/>
                  </a:ext>
                </a:extLst>
              </a:tr>
              <a:tr h="335756">
                <a:tc>
                  <a:txBody>
                    <a:bodyPr/>
                    <a:lstStyle/>
                    <a:p>
                      <a:pPr algn="r"/>
                      <a:r>
                        <a:rPr sz="788" b="0" i="0" u="none">
                          <a:solidFill>
                            <a:srgbClr val="FFFFFF"/>
                          </a:solidFill>
                          <a:latin typeface="arial"/>
                        </a:rPr>
                        <a:t>Fairly &amp; with Respect</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90%</a:t>
                      </a:r>
                    </a:p>
                  </a:txBody>
                  <a:tcPr marL="14288" marR="14288" marT="14288" marB="14288" anchor="ctr">
                    <a:lnL w="7144" cmpd="sng">
                      <a:solidFill>
                        <a:srgbClr val="B6ACA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FFFFFF">
                        <a:alpha val="0"/>
                      </a:srgbClr>
                    </a:solidFill>
                  </a:tcPr>
                </a:tc>
                <a:tc>
                  <a:txBody>
                    <a:bodyPr/>
                    <a:lstStyle/>
                    <a:p>
                      <a:pPr algn="ctr"/>
                      <a:r>
                        <a:rPr sz="788" b="0" i="0" u="none">
                          <a:solidFill>
                            <a:srgbClr val="141B4D"/>
                          </a:solidFill>
                          <a:latin typeface="arial"/>
                        </a:rPr>
                        <a:t>79% (-11)</a:t>
                      </a:r>
                    </a:p>
                  </a:txBody>
                  <a:tcPr marL="14288" marR="14288" marT="14288" marB="14288" anchor="ctr">
                    <a:lnL w="7144" cmpd="sng">
                      <a:solidFill>
                        <a:srgbClr val="19224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CF9CC7"/>
                    </a:solidFill>
                  </a:tcPr>
                </a:tc>
                <a:extLst>
                  <a:ext uri="{0D108BD9-81ED-4DB2-BD59-A6C34878D82A}">
                    <a16:rowId xmlns:a16="http://schemas.microsoft.com/office/drawing/2014/main" val="10011"/>
                  </a:ext>
                </a:extLst>
              </a:tr>
              <a:tr h="335756">
                <a:tc>
                  <a:txBody>
                    <a:bodyPr/>
                    <a:lstStyle/>
                    <a:p>
                      <a:pPr algn="r"/>
                      <a:r>
                        <a:rPr sz="788" b="0" i="0" u="none">
                          <a:solidFill>
                            <a:srgbClr val="FFFFFF"/>
                          </a:solidFill>
                          <a:latin typeface="arial"/>
                        </a:rPr>
                        <a:t>Complaints Handling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66%</a:t>
                      </a:r>
                    </a:p>
                  </a:txBody>
                  <a:tcPr marL="14288" marR="14288" marT="14288" marB="14288" anchor="ctr">
                    <a:lnL w="7144" cmpd="sng">
                      <a:solidFill>
                        <a:srgbClr val="B6ACA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FFFFFF">
                        <a:alpha val="0"/>
                      </a:srgbClr>
                    </a:solidFill>
                  </a:tcPr>
                </a:tc>
                <a:tc>
                  <a:txBody>
                    <a:bodyPr/>
                    <a:lstStyle/>
                    <a:p>
                      <a:pPr algn="ctr"/>
                      <a:r>
                        <a:rPr sz="788" b="0" i="0" u="none" dirty="0">
                          <a:solidFill>
                            <a:srgbClr val="141B4D"/>
                          </a:solidFill>
                          <a:latin typeface="arial"/>
                        </a:rPr>
                        <a:t>64% (-3)</a:t>
                      </a:r>
                    </a:p>
                  </a:txBody>
                  <a:tcPr marL="14288" marR="14288" marT="14288" marB="14288" anchor="ctr">
                    <a:lnL w="7144" cmpd="sng">
                      <a:solidFill>
                        <a:srgbClr val="19224C"/>
                      </a:solidFill>
                      <a:prstDash val="solid"/>
                    </a:lnL>
                    <a:lnR w="7144" cmpd="sng">
                      <a:solidFill>
                        <a:srgbClr val="19224C"/>
                      </a:solidFill>
                      <a:prstDash val="solid"/>
                    </a:lnR>
                    <a:lnT w="7144" cmpd="sng">
                      <a:solidFill>
                        <a:srgbClr val="19224C"/>
                      </a:solidFill>
                      <a:prstDash val="solid"/>
                    </a:lnT>
                    <a:lnB w="7144" cmpd="sng">
                      <a:solidFill>
                        <a:srgbClr val="19224C"/>
                      </a:solidFill>
                      <a:prstDash val="solid"/>
                    </a:lnB>
                    <a:solidFill>
                      <a:srgbClr val="CF9CC7"/>
                    </a:solidFill>
                  </a:tcPr>
                </a:tc>
                <a:extLst>
                  <a:ext uri="{0D108BD9-81ED-4DB2-BD59-A6C34878D82A}">
                    <a16:rowId xmlns:a16="http://schemas.microsoft.com/office/drawing/2014/main" val="10012"/>
                  </a:ext>
                </a:extLst>
              </a:tr>
            </a:tbl>
          </a:graphicData>
        </a:graphic>
      </p:graphicFrame>
      <p:sp>
        <p:nvSpPr>
          <p:cNvPr id="17414" name="New shape"/>
          <p:cNvSpPr/>
          <p:nvPr/>
        </p:nvSpPr>
        <p:spPr>
          <a:xfrm>
            <a:off x="0" y="0"/>
            <a:ext cx="2641600" cy="5143500"/>
          </a:xfrm>
          <a:prstGeom prst="rect">
            <a:avLst/>
          </a:prstGeom>
          <a:solidFill>
            <a:srgbClr val="00B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7415" name="New picture"/>
          <p:cNvPicPr/>
          <p:nvPr/>
        </p:nvPicPr>
        <p:blipFill>
          <a:blip r:embed="rId3"/>
          <a:stretch>
            <a:fillRect/>
          </a:stretch>
        </p:blipFill>
        <p:spPr>
          <a:xfrm>
            <a:off x="8572500" y="63500"/>
            <a:ext cx="431800" cy="381000"/>
          </a:xfrm>
          <a:prstGeom prst="rect">
            <a:avLst/>
          </a:prstGeom>
        </p:spPr>
      </p:pic>
      <p:sp>
        <p:nvSpPr>
          <p:cNvPr id="17416" name="New shape"/>
          <p:cNvSpPr/>
          <p:nvPr/>
        </p:nvSpPr>
        <p:spPr>
          <a:xfrm>
            <a:off x="203200" y="419100"/>
            <a:ext cx="2209800" cy="449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spcAft>
                <a:spcPts val="600"/>
              </a:spcAft>
            </a:pPr>
            <a:r>
              <a:rPr sz="900" dirty="0">
                <a:solidFill>
                  <a:srgbClr val="FFFFFF"/>
                </a:solidFill>
                <a:latin typeface="arial"/>
              </a:rPr>
              <a:t>The table shows the annual results for 2025/26 against those for 2024/25</a:t>
            </a:r>
            <a:r>
              <a:rPr lang="en-US" sz="900" dirty="0">
                <a:solidFill>
                  <a:srgbClr val="FFFFFF"/>
                </a:solidFill>
                <a:latin typeface="arial"/>
              </a:rPr>
              <a:t>,</a:t>
            </a:r>
            <a:r>
              <a:rPr sz="900" dirty="0">
                <a:solidFill>
                  <a:srgbClr val="FFFFFF"/>
                </a:solidFill>
                <a:latin typeface="arial"/>
              </a:rPr>
              <a:t> with positive changes shown in green and negative in purple.</a:t>
            </a:r>
            <a:endParaRPr sz="900" dirty="0">
              <a:solidFill>
                <a:prstClr val="black"/>
              </a:solidFill>
              <a:latin typeface="arial"/>
            </a:endParaRPr>
          </a:p>
          <a:p>
            <a:pPr algn="l">
              <a:spcAft>
                <a:spcPts val="600"/>
              </a:spcAft>
            </a:pPr>
            <a:r>
              <a:rPr sz="900" dirty="0">
                <a:solidFill>
                  <a:srgbClr val="FFFFFF"/>
                </a:solidFill>
                <a:latin typeface="arial"/>
              </a:rPr>
              <a:t>All measures have declined in performance in 2025/26, with decreases ranging from 3p.p for complaints handling to 18p.p for the approach to ASB. </a:t>
            </a:r>
            <a:endParaRPr sz="900" dirty="0">
              <a:solidFill>
                <a:prstClr val="black"/>
              </a:solidFill>
              <a:latin typeface="arial"/>
            </a:endParaRPr>
          </a:p>
          <a:p>
            <a:pPr algn="l">
              <a:spcAft>
                <a:spcPts val="600"/>
              </a:spcAft>
            </a:pPr>
            <a:r>
              <a:rPr sz="900" dirty="0">
                <a:solidFill>
                  <a:srgbClr val="FFFFFF"/>
                </a:solidFill>
                <a:latin typeface="arial"/>
              </a:rPr>
              <a:t>Eight of the measures have experienced a decrease of more than 10 </a:t>
            </a:r>
            <a:r>
              <a:rPr sz="900" dirty="0" err="1">
                <a:solidFill>
                  <a:srgbClr val="FFFFFF"/>
                </a:solidFill>
                <a:latin typeface="arial"/>
              </a:rPr>
              <a:t>p.p</a:t>
            </a:r>
            <a:r>
              <a:rPr sz="900" dirty="0">
                <a:solidFill>
                  <a:srgbClr val="FFFFFF"/>
                </a:solidFill>
                <a:latin typeface="arial"/>
              </a:rPr>
              <a:t> since 2024/25. After ASB, </a:t>
            </a:r>
            <a:r>
              <a:rPr lang="en-GB" sz="900" dirty="0">
                <a:solidFill>
                  <a:srgbClr val="FFFFFF"/>
                </a:solidFill>
                <a:latin typeface="arial"/>
              </a:rPr>
              <a:t>the</a:t>
            </a:r>
            <a:r>
              <a:rPr sz="900" dirty="0">
                <a:solidFill>
                  <a:srgbClr val="FFFFFF"/>
                </a:solidFill>
                <a:latin typeface="arial"/>
              </a:rPr>
              <a:t> </a:t>
            </a:r>
            <a:r>
              <a:rPr lang="en-GB" sz="900" dirty="0">
                <a:solidFill>
                  <a:srgbClr val="FFFFFF"/>
                </a:solidFill>
                <a:latin typeface="arial"/>
              </a:rPr>
              <a:t>largest</a:t>
            </a:r>
            <a:r>
              <a:rPr sz="900" dirty="0">
                <a:solidFill>
                  <a:srgbClr val="FFFFFF"/>
                </a:solidFill>
                <a:latin typeface="arial"/>
              </a:rPr>
              <a:t> decline has been for listens and acts (-17p.p), overall satisfaction (-16p.p), followed by well maintained home and safe home (both -13p.p.)</a:t>
            </a:r>
            <a:endParaRPr sz="900" dirty="0">
              <a:solidFill>
                <a:prstClr val="black"/>
              </a:solidFill>
              <a:latin typeface="arial"/>
            </a:endParaRPr>
          </a:p>
          <a:p>
            <a:pPr algn="l">
              <a:spcAft>
                <a:spcPts val="600"/>
              </a:spcAft>
            </a:pPr>
            <a:r>
              <a:rPr sz="900" dirty="0">
                <a:solidFill>
                  <a:srgbClr val="FFFFFF"/>
                </a:solidFill>
                <a:latin typeface="arial"/>
              </a:rPr>
              <a:t>It is worth noting that the 2025/26 survey was a change in survey mode for Hilldale. Moving from face to face to a mixed mode of postal and online survey may have contributed to the decline in satisfaction, since differing survey methods can affect the responses, especially for more remote methods such as postal and online. </a:t>
            </a:r>
            <a:endParaRPr sz="900" dirty="0">
              <a:solidFill>
                <a:prstClr val="black"/>
              </a:solidFill>
              <a:latin typeface="arial"/>
            </a:endParaRPr>
          </a:p>
          <a:p>
            <a:pPr algn="l">
              <a:spcAft>
                <a:spcPts val="600"/>
              </a:spcAft>
            </a:pPr>
            <a:r>
              <a:rPr sz="900" dirty="0">
                <a:solidFill>
                  <a:srgbClr val="FFFFFF"/>
                </a:solidFill>
                <a:latin typeface="arial"/>
              </a:rPr>
              <a:t>To be statistically significant, changes need to exceed the margin of error of the two surveys, in this case around 7p.p, and this applies to all the measures, with the exception of </a:t>
            </a:r>
            <a:r>
              <a:rPr sz="900" dirty="0" err="1">
                <a:solidFill>
                  <a:srgbClr val="FFFFFF"/>
                </a:solidFill>
                <a:latin typeface="arial"/>
              </a:rPr>
              <a:t>neighbourhood</a:t>
            </a:r>
            <a:r>
              <a:rPr sz="900" dirty="0">
                <a:solidFill>
                  <a:srgbClr val="FFFFFF"/>
                </a:solidFill>
                <a:latin typeface="arial"/>
              </a:rPr>
              <a:t> contribution and complaints handling. </a:t>
            </a:r>
          </a:p>
        </p:txBody>
      </p:sp>
      <p:sp>
        <p:nvSpPr>
          <p:cNvPr id="17417" name="New shape"/>
          <p:cNvSpPr/>
          <p:nvPr/>
        </p:nvSpPr>
        <p:spPr>
          <a:xfrm>
            <a:off x="2882900" y="139700"/>
            <a:ext cx="3429000" cy="35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1800" b="1">
                <a:solidFill>
                  <a:srgbClr val="19224C"/>
                </a:solidFill>
                <a:latin typeface="arial"/>
              </a:rPr>
              <a:t>Year-on-Year Change</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20</a:t>
            </a:fld>
            <a:endParaRPr lang="en-GB" altLang="en-US" sz="700" b="1">
              <a:solidFill>
                <a:schemeClr val="accent6">
                  <a:lumMod val="50000"/>
                </a:schemeClr>
              </a:solidFill>
              <a:latin typeface="+mj-lt"/>
            </a:endParaRPr>
          </a:p>
        </p:txBody>
      </p:sp>
      <p:pic>
        <p:nvPicPr>
          <p:cNvPr id="17413" name="New picture"/>
          <p:cNvPicPr/>
          <p:nvPr/>
        </p:nvPicPr>
        <p:blipFill>
          <a:blip r:embed="rId3"/>
          <a:stretch>
            <a:fillRect/>
          </a:stretch>
        </p:blipFill>
        <p:spPr>
          <a:xfrm>
            <a:off x="2603500" y="1066800"/>
            <a:ext cx="6489700" cy="2374900"/>
          </a:xfrm>
          <a:prstGeom prst="rect">
            <a:avLst/>
          </a:prstGeom>
        </p:spPr>
      </p:pic>
      <p:sp>
        <p:nvSpPr>
          <p:cNvPr id="17414" name="New shape"/>
          <p:cNvSpPr/>
          <p:nvPr/>
        </p:nvSpPr>
        <p:spPr>
          <a:xfrm>
            <a:off x="0" y="0"/>
            <a:ext cx="2641600" cy="5143500"/>
          </a:xfrm>
          <a:prstGeom prst="rect">
            <a:avLst/>
          </a:prstGeom>
          <a:solidFill>
            <a:srgbClr val="00B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7415" name="New picture"/>
          <p:cNvPicPr/>
          <p:nvPr/>
        </p:nvPicPr>
        <p:blipFill>
          <a:blip r:embed="rId4"/>
          <a:stretch>
            <a:fillRect/>
          </a:stretch>
        </p:blipFill>
        <p:spPr>
          <a:xfrm>
            <a:off x="8572500" y="63500"/>
            <a:ext cx="431800" cy="381000"/>
          </a:xfrm>
          <a:prstGeom prst="rect">
            <a:avLst/>
          </a:prstGeom>
        </p:spPr>
      </p:pic>
      <p:sp>
        <p:nvSpPr>
          <p:cNvPr id="17416" name="New shape"/>
          <p:cNvSpPr/>
          <p:nvPr/>
        </p:nvSpPr>
        <p:spPr>
          <a:xfrm>
            <a:off x="203200" y="419100"/>
            <a:ext cx="2209800" cy="435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spcAft>
                <a:spcPts val="500"/>
              </a:spcAft>
            </a:pPr>
            <a:r>
              <a:rPr sz="900" dirty="0">
                <a:solidFill>
                  <a:srgbClr val="FFFFFF"/>
                </a:solidFill>
                <a:latin typeface="arial"/>
              </a:rPr>
              <a:t>When considering the results, the national context and external factors must also be taken into account.</a:t>
            </a:r>
            <a:endParaRPr sz="900" dirty="0">
              <a:solidFill>
                <a:prstClr val="black"/>
              </a:solidFill>
              <a:latin typeface="arial"/>
            </a:endParaRPr>
          </a:p>
          <a:p>
            <a:pPr algn="l">
              <a:spcAft>
                <a:spcPts val="500"/>
              </a:spcAft>
            </a:pPr>
            <a:r>
              <a:rPr sz="900" dirty="0">
                <a:solidFill>
                  <a:srgbClr val="FFFFFF"/>
                </a:solidFill>
                <a:latin typeface="arial"/>
              </a:rPr>
              <a:t>Satisfaction is based on perception rather than specific values, so it can be affected by these factors and how positive people feel about their lives.</a:t>
            </a:r>
            <a:endParaRPr sz="900" dirty="0">
              <a:solidFill>
                <a:prstClr val="black"/>
              </a:solidFill>
              <a:latin typeface="arial"/>
            </a:endParaRPr>
          </a:p>
          <a:p>
            <a:pPr algn="l">
              <a:spcAft>
                <a:spcPts val="500"/>
              </a:spcAft>
            </a:pPr>
            <a:r>
              <a:rPr sz="900" dirty="0">
                <a:solidFill>
                  <a:srgbClr val="FFFFFF"/>
                </a:solidFill>
                <a:latin typeface="arial"/>
              </a:rPr>
              <a:t>Tenants have had to face considerable challenges in recent years, particularly the recent cost-of-living crisis, political changes and some landlords will still be recovering from the disruption caused by the pandemic of 2020 and the effect it had on the delivery of services.</a:t>
            </a:r>
            <a:endParaRPr sz="900" dirty="0">
              <a:solidFill>
                <a:prstClr val="black"/>
              </a:solidFill>
              <a:latin typeface="arial"/>
            </a:endParaRPr>
          </a:p>
          <a:p>
            <a:pPr algn="l">
              <a:spcAft>
                <a:spcPts val="500"/>
              </a:spcAft>
            </a:pPr>
            <a:r>
              <a:rPr sz="900" dirty="0">
                <a:solidFill>
                  <a:srgbClr val="FFFFFF"/>
                </a:solidFill>
                <a:latin typeface="arial"/>
              </a:rPr>
              <a:t>The graph demonstrates how overall satisfaction has changed over time for Acuity’s clients (tracker only). The trendline is downward over the last few years, but there are signs that it is starting to increase again, albeit with some fluctuation throughout 2025/26.</a:t>
            </a:r>
            <a:endParaRPr sz="900" dirty="0">
              <a:solidFill>
                <a:prstClr val="black"/>
              </a:solidFill>
              <a:latin typeface="arial"/>
            </a:endParaRPr>
          </a:p>
          <a:p>
            <a:pPr algn="l">
              <a:spcAft>
                <a:spcPts val="500"/>
              </a:spcAft>
            </a:pPr>
            <a:r>
              <a:rPr sz="900" dirty="0">
                <a:solidFill>
                  <a:srgbClr val="FFFFFF"/>
                </a:solidFill>
                <a:latin typeface="arial"/>
              </a:rPr>
              <a:t>For Hilldale, satisfaction has declined in 2025/26, but context was suggested for this in the year on year section (page 20).</a:t>
            </a:r>
          </a:p>
          <a:p>
            <a:pPr algn="l">
              <a:spcAft>
                <a:spcPts val="500"/>
              </a:spcAft>
            </a:pPr>
            <a:r>
              <a:rPr sz="900" dirty="0">
                <a:solidFill>
                  <a:prstClr val="black"/>
                </a:solidFill>
                <a:latin typeface="arial"/>
              </a:rPr>
              <a:t> </a:t>
            </a:r>
          </a:p>
          <a:p>
            <a:pPr algn="l">
              <a:spcAft>
                <a:spcPts val="500"/>
              </a:spcAft>
            </a:pPr>
            <a:r>
              <a:rPr sz="900" dirty="0">
                <a:solidFill>
                  <a:prstClr val="black"/>
                </a:solidFill>
                <a:latin typeface="arial"/>
              </a:rPr>
              <a:t> </a:t>
            </a:r>
          </a:p>
          <a:p>
            <a:pPr algn="l">
              <a:spcAft>
                <a:spcPts val="500"/>
              </a:spcAft>
            </a:pPr>
            <a:r>
              <a:rPr sz="900" dirty="0">
                <a:solidFill>
                  <a:prstClr val="black"/>
                </a:solidFill>
                <a:latin typeface="arial"/>
              </a:rPr>
              <a:t> </a:t>
            </a:r>
          </a:p>
        </p:txBody>
      </p:sp>
      <p:sp>
        <p:nvSpPr>
          <p:cNvPr id="17417" name="New shape"/>
          <p:cNvSpPr/>
          <p:nvPr/>
        </p:nvSpPr>
        <p:spPr>
          <a:xfrm>
            <a:off x="2882900" y="139700"/>
            <a:ext cx="3429000" cy="35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1800" b="1">
                <a:solidFill>
                  <a:srgbClr val="19224C"/>
                </a:solidFill>
                <a:latin typeface="arial"/>
              </a:rPr>
              <a:t>National Context</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21</a:t>
            </a:fld>
            <a:endParaRPr lang="en-GB" altLang="en-US" sz="700" b="1">
              <a:solidFill>
                <a:schemeClr val="accent6">
                  <a:lumMod val="50000"/>
                </a:schemeClr>
              </a:solidFill>
              <a:latin typeface="+mj-lt"/>
            </a:endParaRPr>
          </a:p>
        </p:txBody>
      </p:sp>
      <p:pic>
        <p:nvPicPr>
          <p:cNvPr id="17413" name="New picture"/>
          <p:cNvPicPr/>
          <p:nvPr/>
        </p:nvPicPr>
        <p:blipFill>
          <a:blip r:embed="rId3"/>
          <a:stretch>
            <a:fillRect/>
          </a:stretch>
        </p:blipFill>
        <p:spPr>
          <a:xfrm>
            <a:off x="0" y="0"/>
            <a:ext cx="9144000" cy="4432300"/>
          </a:xfrm>
          <a:prstGeom prst="rect">
            <a:avLst/>
          </a:prstGeom>
        </p:spPr>
      </p:pic>
      <p:sp>
        <p:nvSpPr>
          <p:cNvPr id="17414" name="New shape"/>
          <p:cNvSpPr/>
          <p:nvPr/>
        </p:nvSpPr>
        <p:spPr>
          <a:xfrm>
            <a:off x="0" y="4203700"/>
            <a:ext cx="9144000" cy="990600"/>
          </a:xfrm>
          <a:prstGeom prst="rect">
            <a:avLst/>
          </a:prstGeom>
          <a:solidFill>
            <a:srgbClr val="1922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5" name="New shape"/>
          <p:cNvSpPr/>
          <p:nvPr/>
        </p:nvSpPr>
        <p:spPr>
          <a:xfrm>
            <a:off x="0" y="4279900"/>
            <a:ext cx="9144000" cy="77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2800" b="1">
                <a:solidFill>
                  <a:srgbClr val="FFFFFF"/>
                </a:solidFill>
                <a:latin typeface="arial"/>
              </a:rPr>
              <a:t>Summary</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22</a:t>
            </a:fld>
            <a:endParaRPr lang="en-GB" altLang="en-US" sz="700" b="1">
              <a:solidFill>
                <a:schemeClr val="accent6">
                  <a:lumMod val="50000"/>
                </a:schemeClr>
              </a:solidFill>
              <a:latin typeface="+mj-lt"/>
            </a:endParaRPr>
          </a:p>
        </p:txBody>
      </p:sp>
      <p:sp>
        <p:nvSpPr>
          <p:cNvPr id="17413" name="New shape"/>
          <p:cNvSpPr/>
          <p:nvPr/>
        </p:nvSpPr>
        <p:spPr>
          <a:xfrm>
            <a:off x="2882900" y="678995"/>
            <a:ext cx="5932714" cy="4562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spcAft>
                <a:spcPts val="600"/>
              </a:spcAft>
            </a:pPr>
            <a:r>
              <a:rPr sz="900" dirty="0">
                <a:solidFill>
                  <a:srgbClr val="141B4D"/>
                </a:solidFill>
                <a:latin typeface="arial"/>
              </a:rPr>
              <a:t>Acuity was commissioned to undertake an independent satisfaction survey of the tenants of Hilldale Housing Association, using a mixed-mode approach of postal and online questionnaires. The survey incorporated all the TSMs, which became mandatory for Registered Providers of social housing from April 2023.</a:t>
            </a:r>
          </a:p>
          <a:p>
            <a:pPr algn="l">
              <a:spcAft>
                <a:spcPts val="600"/>
              </a:spcAft>
            </a:pPr>
            <a:r>
              <a:rPr sz="900" dirty="0">
                <a:solidFill>
                  <a:srgbClr val="141B4D"/>
                </a:solidFill>
                <a:latin typeface="arial"/>
              </a:rPr>
              <a:t>Close to three quarters of tenants are satisfied with the overall service provided (74%), although this represents a decrease of </a:t>
            </a:r>
            <a:r>
              <a:rPr lang="en-GB" sz="900" dirty="0">
                <a:solidFill>
                  <a:srgbClr val="141B4D"/>
                </a:solidFill>
                <a:latin typeface="arial"/>
              </a:rPr>
              <a:t>16</a:t>
            </a:r>
            <a:r>
              <a:rPr sz="900" dirty="0">
                <a:solidFill>
                  <a:srgbClr val="141B4D"/>
                </a:solidFill>
                <a:latin typeface="arial"/>
              </a:rPr>
              <a:t> percentage points compared to the previous survey. Satisfaction remains strongest for key measures</a:t>
            </a:r>
            <a:r>
              <a:rPr lang="en-US" sz="900" dirty="0">
                <a:solidFill>
                  <a:srgbClr val="141B4D"/>
                </a:solidFill>
                <a:latin typeface="arial"/>
              </a:rPr>
              <a:t>,</a:t>
            </a:r>
            <a:r>
              <a:rPr sz="900" dirty="0">
                <a:solidFill>
                  <a:srgbClr val="141B4D"/>
                </a:solidFill>
                <a:latin typeface="arial"/>
              </a:rPr>
              <a:t> including tenants being treated fairly and with respect (79%), the provision of a safe home (76%), and the overall repairs service in the last 12 months (75%). These results demonstrate that core service delivery and frontline interactions remain areas of strength.</a:t>
            </a:r>
          </a:p>
          <a:p>
            <a:pPr algn="l">
              <a:spcAft>
                <a:spcPts val="600"/>
              </a:spcAft>
            </a:pPr>
            <a:r>
              <a:rPr sz="900" dirty="0">
                <a:solidFill>
                  <a:srgbClr val="141B4D"/>
                </a:solidFill>
                <a:latin typeface="arial"/>
              </a:rPr>
              <a:t>Complaints handling presents a more positive picture than is typically seen across the sector. Around 64% of tenants who made a complaint are satisfied with how it was handled, which compares </a:t>
            </a:r>
            <a:r>
              <a:rPr sz="900" dirty="0" err="1">
                <a:solidFill>
                  <a:srgbClr val="141B4D"/>
                </a:solidFill>
                <a:latin typeface="arial"/>
              </a:rPr>
              <a:t>favourably</a:t>
            </a:r>
            <a:r>
              <a:rPr sz="900" dirty="0">
                <a:solidFill>
                  <a:srgbClr val="141B4D"/>
                </a:solidFill>
                <a:latin typeface="arial"/>
              </a:rPr>
              <a:t> with many Registered Providers, where this is often the lowest-performing measure. While dissatisfaction remains present (28%), this suggests that Hilldale’s complaints approach is relatively strong, particularly in the context of wider sector performance.</a:t>
            </a:r>
          </a:p>
          <a:p>
            <a:pPr algn="l">
              <a:spcAft>
                <a:spcPts val="600"/>
              </a:spcAft>
            </a:pPr>
            <a:r>
              <a:rPr sz="900" dirty="0">
                <a:solidFill>
                  <a:srgbClr val="141B4D"/>
                </a:solidFill>
                <a:latin typeface="arial"/>
              </a:rPr>
              <a:t>However, satisfaction has declined across all measures, with more noticeable reductions in areas such as listening to and acting on tenant views (down 17p.p), being kept informed (down </a:t>
            </a:r>
            <a:r>
              <a:rPr lang="en-GB" sz="900" dirty="0">
                <a:solidFill>
                  <a:srgbClr val="141B4D"/>
                </a:solidFill>
                <a:latin typeface="arial"/>
              </a:rPr>
              <a:t>12p</a:t>
            </a:r>
            <a:r>
              <a:rPr sz="900" dirty="0">
                <a:solidFill>
                  <a:srgbClr val="141B4D"/>
                </a:solidFill>
                <a:latin typeface="arial"/>
              </a:rPr>
              <a:t>.p), and the approach to handling anti-social </a:t>
            </a:r>
            <a:r>
              <a:rPr sz="900" dirty="0" err="1">
                <a:solidFill>
                  <a:srgbClr val="141B4D"/>
                </a:solidFill>
                <a:latin typeface="arial"/>
              </a:rPr>
              <a:t>behaviour</a:t>
            </a:r>
            <a:r>
              <a:rPr sz="900" dirty="0">
                <a:solidFill>
                  <a:srgbClr val="141B4D"/>
                </a:solidFill>
                <a:latin typeface="arial"/>
              </a:rPr>
              <a:t> (down </a:t>
            </a:r>
            <a:r>
              <a:rPr lang="en-GB" sz="900" dirty="0">
                <a:solidFill>
                  <a:srgbClr val="141B4D"/>
                </a:solidFill>
                <a:latin typeface="arial"/>
              </a:rPr>
              <a:t>18p</a:t>
            </a:r>
            <a:r>
              <a:rPr sz="900" dirty="0">
                <a:solidFill>
                  <a:srgbClr val="141B4D"/>
                </a:solidFill>
                <a:latin typeface="arial"/>
              </a:rPr>
              <a:t>.p). Satisfaction with neighbourhood contribution also remains lower at 59%, with a very high proportion of neutral responses, indicating an opportunity to improve awareness and visibility of activity in this area.</a:t>
            </a:r>
          </a:p>
          <a:p>
            <a:pPr algn="l">
              <a:spcAft>
                <a:spcPts val="600"/>
              </a:spcAft>
            </a:pPr>
            <a:r>
              <a:rPr sz="900" dirty="0">
                <a:solidFill>
                  <a:srgbClr val="141B4D"/>
                </a:solidFill>
                <a:latin typeface="arial"/>
              </a:rPr>
              <a:t>Repairs continue to be a key driver of tenant perception. While overall satisfaction with the repairs service remains relatively strong (75%), satisfaction with the time taken to complete repairs is lower at 68%.</a:t>
            </a:r>
          </a:p>
          <a:p>
            <a:pPr algn="l">
              <a:spcAft>
                <a:spcPts val="600"/>
              </a:spcAft>
            </a:pPr>
            <a:r>
              <a:rPr sz="900" dirty="0">
                <a:solidFill>
                  <a:srgbClr val="141B4D"/>
                </a:solidFill>
                <a:latin typeface="arial"/>
              </a:rPr>
              <a:t>The demographic analysis highlights clear variations in satisfaction. Newer tenants report higher satisfaction (for example, 82% overall satisfaction for those under one year), while tenants of 4-5 years show the lowest satisfaction (60%), particularly for repairs and maintenance. Satisfaction also tends to increase with age, and male tenants report higher satisfaction across most measures, including overall satisfaction.</a:t>
            </a:r>
          </a:p>
          <a:p>
            <a:pPr algn="l">
              <a:spcAft>
                <a:spcPts val="600"/>
              </a:spcAft>
            </a:pPr>
            <a:r>
              <a:rPr sz="900" dirty="0">
                <a:solidFill>
                  <a:srgbClr val="141B4D"/>
                </a:solidFill>
                <a:latin typeface="arial"/>
              </a:rPr>
              <a:t>Overall, the results present a balanced picture, with strong performance in core service areas and comparatively positive complaints handling, alongside clear opportunities to improve consistency of delivery, communication, and responsiveness, particularly in relation to repairs and </a:t>
            </a:r>
            <a:r>
              <a:rPr sz="900" dirty="0" err="1">
                <a:solidFill>
                  <a:srgbClr val="141B4D"/>
                </a:solidFill>
                <a:latin typeface="arial"/>
              </a:rPr>
              <a:t>neighbourhood</a:t>
            </a:r>
            <a:r>
              <a:rPr sz="900" dirty="0">
                <a:solidFill>
                  <a:srgbClr val="141B4D"/>
                </a:solidFill>
                <a:latin typeface="arial"/>
              </a:rPr>
              <a:t> services.</a:t>
            </a:r>
          </a:p>
          <a:p>
            <a:pPr algn="l">
              <a:spcAft>
                <a:spcPts val="600"/>
              </a:spcAft>
            </a:pPr>
            <a:r>
              <a:rPr sz="900" dirty="0">
                <a:solidFill>
                  <a:srgbClr val="141B4D"/>
                </a:solidFill>
                <a:latin typeface="arial"/>
              </a:rPr>
              <a:t> </a:t>
            </a:r>
          </a:p>
        </p:txBody>
      </p:sp>
      <p:sp>
        <p:nvSpPr>
          <p:cNvPr id="17414" name="New shape"/>
          <p:cNvSpPr/>
          <p:nvPr/>
        </p:nvSpPr>
        <p:spPr>
          <a:xfrm>
            <a:off x="0" y="0"/>
            <a:ext cx="2641600" cy="5143500"/>
          </a:xfrm>
          <a:prstGeom prst="rect">
            <a:avLst/>
          </a:prstGeom>
          <a:solidFill>
            <a:srgbClr val="F8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5" name="New shape"/>
          <p:cNvSpPr/>
          <p:nvPr/>
        </p:nvSpPr>
        <p:spPr>
          <a:xfrm>
            <a:off x="2882900" y="139700"/>
            <a:ext cx="3568700" cy="35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1800" b="1">
                <a:solidFill>
                  <a:srgbClr val="19224C"/>
                </a:solidFill>
                <a:latin typeface="arial"/>
              </a:rPr>
              <a:t>Summary</a:t>
            </a:r>
          </a:p>
        </p:txBody>
      </p:sp>
      <p:pic>
        <p:nvPicPr>
          <p:cNvPr id="17416" name="New picture"/>
          <p:cNvPicPr/>
          <p:nvPr/>
        </p:nvPicPr>
        <p:blipFill>
          <a:blip r:embed="rId3"/>
          <a:stretch>
            <a:fillRect/>
          </a:stretch>
        </p:blipFill>
        <p:spPr>
          <a:xfrm>
            <a:off x="8572500" y="63500"/>
            <a:ext cx="431800" cy="381000"/>
          </a:xfrm>
          <a:prstGeom prst="rect">
            <a:avLst/>
          </a:prstGeom>
        </p:spPr>
      </p:pic>
      <p:sp>
        <p:nvSpPr>
          <p:cNvPr id="17417" name="New shape"/>
          <p:cNvSpPr/>
          <p:nvPr/>
        </p:nvSpPr>
        <p:spPr>
          <a:xfrm>
            <a:off x="355600" y="101600"/>
            <a:ext cx="22098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200" b="1">
                <a:solidFill>
                  <a:srgbClr val="141B4D"/>
                </a:solidFill>
                <a:latin typeface="arial"/>
              </a:rPr>
              <a:t>Satisfaction with Measures</a:t>
            </a:r>
          </a:p>
        </p:txBody>
      </p:sp>
      <p:sp>
        <p:nvSpPr>
          <p:cNvPr id="17418" name="New shape"/>
          <p:cNvSpPr/>
          <p:nvPr/>
        </p:nvSpPr>
        <p:spPr>
          <a:xfrm rot="5400000" flipH="1">
            <a:off x="1333500" y="-635000"/>
            <a:ext cx="0" cy="1955800"/>
          </a:xfrm>
          <a:prstGeom prst="line">
            <a:avLst/>
          </a:prstGeom>
          <a:solidFill>
            <a:srgbClr val="4C4C4C"/>
          </a:solidFill>
          <a:ln w="28575">
            <a:solidFill>
              <a:srgbClr val="141B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graphicFrame>
        <p:nvGraphicFramePr>
          <p:cNvPr id="17419" name="ChartObject"/>
          <p:cNvGraphicFramePr/>
          <p:nvPr>
            <p:extLst>
              <p:ext uri="{D42A27DB-BD31-4B8C-83A1-F6EECF244321}">
                <p14:modId xmlns:p14="http://schemas.microsoft.com/office/powerpoint/2010/main" val="1472170816"/>
              </p:ext>
            </p:extLst>
          </p:nvPr>
        </p:nvGraphicFramePr>
        <p:xfrm>
          <a:off x="-303214" y="514349"/>
          <a:ext cx="3084514" cy="45974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23</a:t>
            </a:fld>
            <a:endParaRPr lang="en-GB" altLang="en-US" sz="700" b="1">
              <a:solidFill>
                <a:schemeClr val="accent6">
                  <a:lumMod val="50000"/>
                </a:schemeClr>
              </a:solidFill>
              <a:latin typeface="+mj-lt"/>
            </a:endParaRPr>
          </a:p>
        </p:txBody>
      </p:sp>
      <p:sp>
        <p:nvSpPr>
          <p:cNvPr id="17413" name="New shape"/>
          <p:cNvSpPr/>
          <p:nvPr/>
        </p:nvSpPr>
        <p:spPr>
          <a:xfrm>
            <a:off x="0" y="0"/>
            <a:ext cx="2641600" cy="5143500"/>
          </a:xfrm>
          <a:prstGeom prst="rect">
            <a:avLst/>
          </a:prstGeom>
          <a:solidFill>
            <a:srgbClr val="F8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4" name="New shape"/>
          <p:cNvSpPr/>
          <p:nvPr/>
        </p:nvSpPr>
        <p:spPr>
          <a:xfrm>
            <a:off x="2882900" y="139700"/>
            <a:ext cx="3568700" cy="35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1800" b="1">
                <a:solidFill>
                  <a:srgbClr val="19224C"/>
                </a:solidFill>
                <a:latin typeface="arial"/>
              </a:rPr>
              <a:t>Recommendations</a:t>
            </a:r>
          </a:p>
        </p:txBody>
      </p:sp>
      <p:pic>
        <p:nvPicPr>
          <p:cNvPr id="17415" name="New picture"/>
          <p:cNvPicPr/>
          <p:nvPr/>
        </p:nvPicPr>
        <p:blipFill>
          <a:blip r:embed="rId3"/>
          <a:stretch>
            <a:fillRect/>
          </a:stretch>
        </p:blipFill>
        <p:spPr>
          <a:xfrm>
            <a:off x="8572500" y="63500"/>
            <a:ext cx="431800" cy="381000"/>
          </a:xfrm>
          <a:prstGeom prst="rect">
            <a:avLst/>
          </a:prstGeom>
        </p:spPr>
      </p:pic>
      <p:sp>
        <p:nvSpPr>
          <p:cNvPr id="17416" name="New shape"/>
          <p:cNvSpPr/>
          <p:nvPr/>
        </p:nvSpPr>
        <p:spPr>
          <a:xfrm>
            <a:off x="2882900" y="850900"/>
            <a:ext cx="5956300" cy="38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spcAft>
                <a:spcPts val="600"/>
              </a:spcAft>
            </a:pPr>
            <a:r>
              <a:rPr sz="900" b="1" dirty="0">
                <a:solidFill>
                  <a:srgbClr val="141B4D"/>
                </a:solidFill>
                <a:latin typeface="arial"/>
              </a:rPr>
              <a:t>Repairs and Maintenance</a:t>
            </a:r>
          </a:p>
          <a:p>
            <a:pPr algn="l">
              <a:spcAft>
                <a:spcPts val="600"/>
              </a:spcAft>
            </a:pPr>
            <a:r>
              <a:rPr sz="900" dirty="0">
                <a:solidFill>
                  <a:srgbClr val="141B4D"/>
                </a:solidFill>
                <a:latin typeface="arial"/>
              </a:rPr>
              <a:t>While satisfaction with the overall repairs service remains relatively strong, it continues to be one of the most significant drivers of tenant feedback. In particular, tenants highlight the time taken to complete repairs, the need to follow up on progress, and the consistency of communication throughout the process. Improving the end-to-end repairs journey, including clearer timescales, proactive updates, and stronger coordination with contractors, is likely to have the greatest impact on overall satisfaction. Consideration may also be given to reviewing quality assurance processes, such as post-inspections, to ensure works are completed to the expected standard first time.</a:t>
            </a:r>
          </a:p>
          <a:p>
            <a:pPr algn="l">
              <a:spcAft>
                <a:spcPts val="600"/>
              </a:spcAft>
            </a:pPr>
            <a:r>
              <a:rPr sz="900" b="1" dirty="0">
                <a:solidFill>
                  <a:srgbClr val="141B4D"/>
                </a:solidFill>
                <a:latin typeface="arial"/>
              </a:rPr>
              <a:t>Communication and Engagement</a:t>
            </a:r>
          </a:p>
          <a:p>
            <a:pPr algn="l">
              <a:spcAft>
                <a:spcPts val="600"/>
              </a:spcAft>
            </a:pPr>
            <a:r>
              <a:rPr sz="900" dirty="0">
                <a:solidFill>
                  <a:srgbClr val="141B4D"/>
                </a:solidFill>
                <a:latin typeface="arial"/>
              </a:rPr>
              <a:t>Feedback suggests that while tenants value positive interactions with staff, there are opportunities to improve consistency of communication and accessibility of services. Tenants would benefit from clearer information on how services operate, what to expect, and when updates will be provided, particularly in relation to repairs, complaints, and neighbourhood issues. Strengthening communication channels, including non-digital options, and ensuring a consistent approach across teams will help to improve transparency and tenant confidence. Further engagement with tenants, including promoting how feedback is acted upon, may also support improvements in perception.</a:t>
            </a:r>
          </a:p>
          <a:p>
            <a:pPr algn="l">
              <a:spcAft>
                <a:spcPts val="600"/>
              </a:spcAft>
            </a:pPr>
            <a:r>
              <a:rPr sz="900" b="1" dirty="0">
                <a:solidFill>
                  <a:srgbClr val="141B4D"/>
                </a:solidFill>
                <a:latin typeface="arial"/>
              </a:rPr>
              <a:t>Neighbourhood and Local Service Delivery</a:t>
            </a:r>
          </a:p>
          <a:p>
            <a:pPr algn="l">
              <a:spcAft>
                <a:spcPts val="600"/>
              </a:spcAft>
            </a:pPr>
            <a:r>
              <a:rPr sz="900" dirty="0">
                <a:solidFill>
                  <a:srgbClr val="141B4D"/>
                </a:solidFill>
                <a:latin typeface="arial"/>
              </a:rPr>
              <a:t>Satisfaction with neighbourhood-related services, including communal maintenance, ASB handling, and the overall contribution to the neighbourhood, is more mixed. Tenants have highlighted opportunities to improve the visibility and consistency of estate services, as well as the approach to managing anti-social behaviour. Given the variation seen across areas and property types, there is an opportunity to take a more targeted approach, focusing on locations or schemes where satisfaction is lower. Increasing communication around neighbourhood activity and working with partners where appropriate may also help to improve tenant awareness and perception of these services.</a:t>
            </a:r>
          </a:p>
        </p:txBody>
      </p:sp>
      <p:sp>
        <p:nvSpPr>
          <p:cNvPr id="17417" name="New shape"/>
          <p:cNvSpPr/>
          <p:nvPr/>
        </p:nvSpPr>
        <p:spPr>
          <a:xfrm>
            <a:off x="241300" y="1143000"/>
            <a:ext cx="2197100" cy="309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spcAft>
                <a:spcPts val="600"/>
              </a:spcAft>
            </a:pPr>
            <a:r>
              <a:rPr sz="900" dirty="0">
                <a:solidFill>
                  <a:srgbClr val="002060"/>
                </a:solidFill>
                <a:latin typeface="arial"/>
              </a:rPr>
              <a:t>Hilldale Housing Association provides services to approximately 1,1</a:t>
            </a:r>
            <a:r>
              <a:rPr lang="en-US" sz="900" dirty="0">
                <a:solidFill>
                  <a:srgbClr val="002060"/>
                </a:solidFill>
                <a:latin typeface="arial"/>
              </a:rPr>
              <a:t>06 </a:t>
            </a:r>
            <a:r>
              <a:rPr sz="900" dirty="0">
                <a:solidFill>
                  <a:srgbClr val="002060"/>
                </a:solidFill>
                <a:latin typeface="arial"/>
              </a:rPr>
              <a:t>supported tenants, with around 900 live tenancies eligible for the TSM survey.</a:t>
            </a:r>
          </a:p>
          <a:p>
            <a:pPr algn="l">
              <a:spcAft>
                <a:spcPts val="600"/>
              </a:spcAft>
            </a:pPr>
            <a:r>
              <a:rPr sz="900" dirty="0">
                <a:solidFill>
                  <a:srgbClr val="002060"/>
                </a:solidFill>
                <a:latin typeface="arial"/>
              </a:rPr>
              <a:t>Hilldale commissioned Acuity to carry out an independent satisfaction survey of its tenants, based on the Tenant Satisfaction Measures (TSMs) set by the Regulator of Social Housing.</a:t>
            </a:r>
          </a:p>
          <a:p>
            <a:pPr algn="l">
              <a:spcAft>
                <a:spcPts val="600"/>
              </a:spcAft>
            </a:pPr>
            <a:r>
              <a:rPr sz="900" dirty="0">
                <a:solidFill>
                  <a:srgbClr val="002060"/>
                </a:solidFill>
                <a:latin typeface="arial"/>
              </a:rPr>
              <a:t>Set out opposite are a number of recommendations which Hilldale may wish to consider to help improve satisfaction and enhance the overall tenant experience in the future.</a:t>
            </a:r>
          </a:p>
          <a:p>
            <a:pPr algn="l">
              <a:spcAft>
                <a:spcPts val="600"/>
              </a:spcAft>
            </a:pPr>
            <a:r>
              <a:rPr sz="900" dirty="0">
                <a:solidFill>
                  <a:prstClr val="black"/>
                </a:solidFill>
                <a:latin typeface="arial"/>
              </a:rPr>
              <a:t>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24</a:t>
            </a:fld>
            <a:endParaRPr lang="en-GB" altLang="en-US" sz="700" b="1">
              <a:solidFill>
                <a:schemeClr val="accent6">
                  <a:lumMod val="50000"/>
                </a:schemeClr>
              </a:solidFill>
              <a:latin typeface="+mj-lt"/>
            </a:endParaRPr>
          </a:p>
        </p:txBody>
      </p:sp>
      <p:pic>
        <p:nvPicPr>
          <p:cNvPr id="17413" name="New picture"/>
          <p:cNvPicPr/>
          <p:nvPr/>
        </p:nvPicPr>
        <p:blipFill>
          <a:blip r:embed="rId3"/>
          <a:stretch>
            <a:fillRect/>
          </a:stretch>
        </p:blipFill>
        <p:spPr>
          <a:xfrm>
            <a:off x="0" y="0"/>
            <a:ext cx="9144000" cy="4457700"/>
          </a:xfrm>
          <a:prstGeom prst="rect">
            <a:avLst/>
          </a:prstGeom>
        </p:spPr>
      </p:pic>
      <p:sp>
        <p:nvSpPr>
          <p:cNvPr id="17414" name="New shape"/>
          <p:cNvSpPr/>
          <p:nvPr/>
        </p:nvSpPr>
        <p:spPr>
          <a:xfrm>
            <a:off x="0" y="4203700"/>
            <a:ext cx="9144000" cy="952500"/>
          </a:xfrm>
          <a:prstGeom prst="rect">
            <a:avLst/>
          </a:prstGeom>
          <a:solidFill>
            <a:srgbClr val="2E8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5" name="New shape"/>
          <p:cNvSpPr/>
          <p:nvPr/>
        </p:nvSpPr>
        <p:spPr>
          <a:xfrm>
            <a:off x="0" y="4279900"/>
            <a:ext cx="9144000" cy="77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2800" b="1">
                <a:solidFill>
                  <a:srgbClr val="FFFFFF"/>
                </a:solidFill>
                <a:latin typeface="arial"/>
              </a:rPr>
              <a:t>Demographics</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25</a:t>
            </a:fld>
            <a:endParaRPr lang="en-GB" altLang="en-US" sz="700" b="1">
              <a:solidFill>
                <a:schemeClr val="accent6">
                  <a:lumMod val="50000"/>
                </a:schemeClr>
              </a:solidFill>
              <a:latin typeface="+mj-lt"/>
            </a:endParaRPr>
          </a:p>
        </p:txBody>
      </p:sp>
      <p:graphicFrame>
        <p:nvGraphicFramePr>
          <p:cNvPr id="17413" name="New Table"/>
          <p:cNvGraphicFramePr>
            <a:graphicFrameLocks noGrp="1"/>
          </p:cNvGraphicFramePr>
          <p:nvPr>
            <p:extLst>
              <p:ext uri="{D42A27DB-BD31-4B8C-83A1-F6EECF244321}">
                <p14:modId xmlns:p14="http://schemas.microsoft.com/office/powerpoint/2010/main" val="3343851156"/>
              </p:ext>
            </p:extLst>
          </p:nvPr>
        </p:nvGraphicFramePr>
        <p:xfrm>
          <a:off x="2942091" y="620249"/>
          <a:ext cx="5911623" cy="4459751"/>
        </p:xfrm>
        <a:graphic>
          <a:graphicData uri="http://schemas.openxmlformats.org/drawingml/2006/table">
            <a:tbl>
              <a:tblPr firstRow="1" bandRow="1">
                <a:tableStyleId>{5C22544A-7EE6-4342-B048-85BDC9FD1C3A}</a:tableStyleId>
              </a:tblPr>
              <a:tblGrid>
                <a:gridCol w="1269901">
                  <a:extLst>
                    <a:ext uri="{9D8B030D-6E8A-4147-A177-3AD203B41FA5}">
                      <a16:colId xmlns:a16="http://schemas.microsoft.com/office/drawing/2014/main" val="20000"/>
                    </a:ext>
                  </a:extLst>
                </a:gridCol>
                <a:gridCol w="606299">
                  <a:extLst>
                    <a:ext uri="{9D8B030D-6E8A-4147-A177-3AD203B41FA5}">
                      <a16:colId xmlns:a16="http://schemas.microsoft.com/office/drawing/2014/main" val="20001"/>
                    </a:ext>
                  </a:extLst>
                </a:gridCol>
                <a:gridCol w="576438">
                  <a:extLst>
                    <a:ext uri="{9D8B030D-6E8A-4147-A177-3AD203B41FA5}">
                      <a16:colId xmlns:a16="http://schemas.microsoft.com/office/drawing/2014/main" val="20002"/>
                    </a:ext>
                  </a:extLst>
                </a:gridCol>
                <a:gridCol w="579668">
                  <a:extLst>
                    <a:ext uri="{9D8B030D-6E8A-4147-A177-3AD203B41FA5}">
                      <a16:colId xmlns:a16="http://schemas.microsoft.com/office/drawing/2014/main" val="20003"/>
                    </a:ext>
                  </a:extLst>
                </a:gridCol>
                <a:gridCol w="520746">
                  <a:extLst>
                    <a:ext uri="{9D8B030D-6E8A-4147-A177-3AD203B41FA5}">
                      <a16:colId xmlns:a16="http://schemas.microsoft.com/office/drawing/2014/main" val="20004"/>
                    </a:ext>
                  </a:extLst>
                </a:gridCol>
                <a:gridCol w="391886">
                  <a:extLst>
                    <a:ext uri="{9D8B030D-6E8A-4147-A177-3AD203B41FA5}">
                      <a16:colId xmlns:a16="http://schemas.microsoft.com/office/drawing/2014/main" val="20005"/>
                    </a:ext>
                  </a:extLst>
                </a:gridCol>
                <a:gridCol w="449942">
                  <a:extLst>
                    <a:ext uri="{9D8B030D-6E8A-4147-A177-3AD203B41FA5}">
                      <a16:colId xmlns:a16="http://schemas.microsoft.com/office/drawing/2014/main" val="20006"/>
                    </a:ext>
                  </a:extLst>
                </a:gridCol>
                <a:gridCol w="529772">
                  <a:extLst>
                    <a:ext uri="{9D8B030D-6E8A-4147-A177-3AD203B41FA5}">
                      <a16:colId xmlns:a16="http://schemas.microsoft.com/office/drawing/2014/main" val="20007"/>
                    </a:ext>
                  </a:extLst>
                </a:gridCol>
                <a:gridCol w="493486">
                  <a:extLst>
                    <a:ext uri="{9D8B030D-6E8A-4147-A177-3AD203B41FA5}">
                      <a16:colId xmlns:a16="http://schemas.microsoft.com/office/drawing/2014/main" val="20008"/>
                    </a:ext>
                  </a:extLst>
                </a:gridCol>
                <a:gridCol w="493485">
                  <a:extLst>
                    <a:ext uri="{9D8B030D-6E8A-4147-A177-3AD203B41FA5}">
                      <a16:colId xmlns:a16="http://schemas.microsoft.com/office/drawing/2014/main" val="20009"/>
                    </a:ext>
                  </a:extLst>
                </a:gridCol>
              </a:tblGrid>
              <a:tr h="394957">
                <a:tc>
                  <a:txBody>
                    <a:bodyPr/>
                    <a:lstStyle/>
                    <a:p>
                      <a:pPr algn="r"/>
                      <a:endParaRPr sz="788" b="0" i="0" u="none">
                        <a:solidFill>
                          <a:srgbClr val="FFFFFF"/>
                        </a:solidFill>
                        <a:latin typeface="arial"/>
                      </a:endParaRPr>
                    </a:p>
                  </a:txBody>
                  <a:tcPr marL="14288" marR="14288" marT="14288" marB="14288" anchor="ctr">
                    <a:lnL w="7144" cmpd="sng">
                      <a:solidFill>
                        <a:srgbClr val="FFFFFF">
                          <a:alpha val="0"/>
                        </a:srgbClr>
                      </a:solidFill>
                      <a:prstDash val="solid"/>
                    </a:lnL>
                    <a:lnR w="7144" cmpd="sng">
                      <a:solidFill>
                        <a:srgbClr val="B6ACAC"/>
                      </a:solidFill>
                      <a:prstDash val="solid"/>
                    </a:lnR>
                    <a:lnT w="0" cmpd="sng">
                      <a:solidFill>
                        <a:srgbClr val="FFFFFF">
                          <a:alpha val="0"/>
                        </a:srgbClr>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FFFFFF"/>
                          </a:solidFill>
                          <a:latin typeface="arial"/>
                        </a:rPr>
                        <a:t>All Residents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East Midlands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East of England</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London</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dirty="0">
                          <a:solidFill>
                            <a:srgbClr val="FFFFFF"/>
                          </a:solidFill>
                          <a:latin typeface="arial"/>
                        </a:rPr>
                        <a:t>North West</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South East</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South West</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Yorkshire and The Humber</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West Midlands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extLst>
                  <a:ext uri="{0D108BD9-81ED-4DB2-BD59-A6C34878D82A}">
                    <a16:rowId xmlns:a16="http://schemas.microsoft.com/office/drawing/2014/main" val="10000"/>
                  </a:ext>
                </a:extLst>
              </a:tr>
              <a:tr h="314325">
                <a:tc>
                  <a:txBody>
                    <a:bodyPr/>
                    <a:lstStyle/>
                    <a:p>
                      <a:pPr algn="r"/>
                      <a:r>
                        <a:rPr sz="788" b="0" i="0" u="none">
                          <a:solidFill>
                            <a:srgbClr val="FFFFFF"/>
                          </a:solidFill>
                          <a:latin typeface="arial"/>
                        </a:rPr>
                        <a:t>Overall Satisfaction</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59%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73%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26%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83%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75%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1"/>
                  </a:ext>
                </a:extLst>
              </a:tr>
              <a:tr h="314325">
                <a:tc>
                  <a:txBody>
                    <a:bodyPr/>
                    <a:lstStyle/>
                    <a:p>
                      <a:pPr algn="r"/>
                      <a:r>
                        <a:rPr sz="788" b="0" i="0" u="none">
                          <a:solidFill>
                            <a:srgbClr val="FFFFFF"/>
                          </a:solidFill>
                          <a:latin typeface="arial"/>
                        </a:rPr>
                        <a:t>Well Maintained Home</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80%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26%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50%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75%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2"/>
                  </a:ext>
                </a:extLst>
              </a:tr>
              <a:tr h="314325">
                <a:tc>
                  <a:txBody>
                    <a:bodyPr/>
                    <a:lstStyle/>
                    <a:p>
                      <a:pPr algn="r"/>
                      <a:r>
                        <a:rPr sz="788" b="0" i="0" u="none">
                          <a:solidFill>
                            <a:srgbClr val="FFFFFF"/>
                          </a:solidFill>
                          <a:latin typeface="arial"/>
                        </a:rPr>
                        <a:t>Safe Home</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73%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38%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81%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3"/>
                  </a:ext>
                </a:extLst>
              </a:tr>
              <a:tr h="314325">
                <a:tc>
                  <a:txBody>
                    <a:bodyPr/>
                    <a:lstStyle/>
                    <a:p>
                      <a:pPr algn="r"/>
                      <a:r>
                        <a:rPr sz="788" b="0" i="0" u="none">
                          <a:solidFill>
                            <a:srgbClr val="FFFFFF"/>
                          </a:solidFill>
                          <a:latin typeface="arial"/>
                        </a:rPr>
                        <a:t>Communal Areas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35%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75%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80%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75%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4"/>
                  </a:ext>
                </a:extLst>
              </a:tr>
              <a:tr h="314325">
                <a:tc>
                  <a:txBody>
                    <a:bodyPr/>
                    <a:lstStyle/>
                    <a:p>
                      <a:pPr algn="r"/>
                      <a:r>
                        <a:rPr sz="788" b="0" i="0" u="none">
                          <a:solidFill>
                            <a:srgbClr val="FFFFFF"/>
                          </a:solidFill>
                          <a:latin typeface="arial"/>
                        </a:rPr>
                        <a:t>Repairs Last 12 Months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40%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33%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81%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16%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75%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90%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5"/>
                  </a:ext>
                </a:extLst>
              </a:tr>
              <a:tr h="314325">
                <a:tc>
                  <a:txBody>
                    <a:bodyPr/>
                    <a:lstStyle/>
                    <a:p>
                      <a:pPr algn="r"/>
                      <a:r>
                        <a:rPr sz="788" b="0" i="0" u="none">
                          <a:solidFill>
                            <a:srgbClr val="FFFFFF"/>
                          </a:solidFill>
                          <a:latin typeface="arial"/>
                        </a:rPr>
                        <a:t>Time Taken Repairs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47%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33%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16%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49%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6"/>
                  </a:ext>
                </a:extLst>
              </a:tr>
              <a:tr h="314325">
                <a:tc>
                  <a:txBody>
                    <a:bodyPr/>
                    <a:lstStyle/>
                    <a:p>
                      <a:pPr algn="r"/>
                      <a:r>
                        <a:rPr sz="788" b="0" i="0" u="none">
                          <a:solidFill>
                            <a:srgbClr val="FFFFFF"/>
                          </a:solidFill>
                          <a:latin typeface="arial"/>
                        </a:rPr>
                        <a:t>Neighbourhood Contribution</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59%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52%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28%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52%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69%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7"/>
                  </a:ext>
                </a:extLst>
              </a:tr>
              <a:tr h="314325">
                <a:tc>
                  <a:txBody>
                    <a:bodyPr/>
                    <a:lstStyle/>
                    <a:p>
                      <a:pPr algn="r"/>
                      <a:r>
                        <a:rPr sz="788" b="0" i="0" u="none">
                          <a:solidFill>
                            <a:srgbClr val="FFFFFF"/>
                          </a:solidFill>
                          <a:latin typeface="arial"/>
                        </a:rPr>
                        <a:t>Approach to ASB</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dirty="0">
                          <a:solidFill>
                            <a:srgbClr val="141B4D"/>
                          </a:solidFill>
                          <a:latin typeface="arial"/>
                        </a:rPr>
                        <a:t>61%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58%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58%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17%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42%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69%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8"/>
                  </a:ext>
                </a:extLst>
              </a:tr>
              <a:tr h="314325">
                <a:tc>
                  <a:txBody>
                    <a:bodyPr/>
                    <a:lstStyle/>
                    <a:p>
                      <a:pPr algn="r"/>
                      <a:r>
                        <a:rPr sz="788" b="0" i="0" u="none">
                          <a:solidFill>
                            <a:srgbClr val="FFFFFF"/>
                          </a:solidFill>
                          <a:latin typeface="arial"/>
                        </a:rPr>
                        <a:t>Listens &amp; Acts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43%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17%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72%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9"/>
                  </a:ext>
                </a:extLst>
              </a:tr>
              <a:tr h="314325">
                <a:tc>
                  <a:txBody>
                    <a:bodyPr/>
                    <a:lstStyle/>
                    <a:p>
                      <a:pPr algn="r"/>
                      <a:r>
                        <a:rPr sz="788" b="0" i="0" u="none">
                          <a:solidFill>
                            <a:srgbClr val="FFFFFF"/>
                          </a:solidFill>
                          <a:latin typeface="arial"/>
                        </a:rPr>
                        <a:t>Kept Informed</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49%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30%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87%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10"/>
                  </a:ext>
                </a:extLst>
              </a:tr>
              <a:tr h="314325">
                <a:tc>
                  <a:txBody>
                    <a:bodyPr/>
                    <a:lstStyle/>
                    <a:p>
                      <a:pPr algn="r"/>
                      <a:r>
                        <a:rPr sz="788" b="0" i="0" u="none">
                          <a:solidFill>
                            <a:srgbClr val="FFFFFF"/>
                          </a:solidFill>
                          <a:latin typeface="arial"/>
                        </a:rPr>
                        <a:t>Fairly &amp; with Respect</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71%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73%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34%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89%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83%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11"/>
                  </a:ext>
                </a:extLst>
              </a:tr>
              <a:tr h="307181">
                <a:tc>
                  <a:txBody>
                    <a:bodyPr/>
                    <a:lstStyle/>
                    <a:p>
                      <a:pPr algn="r"/>
                      <a:r>
                        <a:rPr sz="788" b="0" i="0" u="none">
                          <a:solidFill>
                            <a:srgbClr val="FFFFFF"/>
                          </a:solidFill>
                          <a:latin typeface="arial"/>
                        </a:rPr>
                        <a:t>Complaints Handling</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dirty="0">
                          <a:solidFill>
                            <a:srgbClr val="141B4D"/>
                          </a:solidFill>
                          <a:latin typeface="arial"/>
                        </a:rPr>
                        <a:t>64%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54%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75%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62%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12"/>
                  </a:ext>
                </a:extLst>
              </a:tr>
              <a:tr h="300038">
                <a:tc gridSpan="10">
                  <a:txBody>
                    <a:bodyPr/>
                    <a:lstStyle/>
                    <a:p>
                      <a:pPr algn="r"/>
                      <a:r>
                        <a:rPr sz="619" b="0" i="0" u="none" dirty="0">
                          <a:solidFill>
                            <a:srgbClr val="19224C"/>
                          </a:solidFill>
                          <a:latin typeface="arial"/>
                        </a:rPr>
                        <a:t>*Base below 10</a:t>
                      </a: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extLst>
                  <a:ext uri="{0D108BD9-81ED-4DB2-BD59-A6C34878D82A}">
                    <a16:rowId xmlns:a16="http://schemas.microsoft.com/office/drawing/2014/main" val="10013"/>
                  </a:ext>
                </a:extLst>
              </a:tr>
            </a:tbl>
          </a:graphicData>
        </a:graphic>
      </p:graphicFrame>
      <p:sp>
        <p:nvSpPr>
          <p:cNvPr id="17414" name="New shape"/>
          <p:cNvSpPr/>
          <p:nvPr/>
        </p:nvSpPr>
        <p:spPr>
          <a:xfrm>
            <a:off x="0" y="0"/>
            <a:ext cx="2641600" cy="5143500"/>
          </a:xfrm>
          <a:prstGeom prst="rect">
            <a:avLst/>
          </a:prstGeom>
          <a:solidFill>
            <a:srgbClr val="2E8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7415" name="New picture"/>
          <p:cNvPicPr/>
          <p:nvPr/>
        </p:nvPicPr>
        <p:blipFill>
          <a:blip r:embed="rId3"/>
          <a:stretch>
            <a:fillRect/>
          </a:stretch>
        </p:blipFill>
        <p:spPr>
          <a:xfrm>
            <a:off x="8572500" y="63500"/>
            <a:ext cx="431800" cy="381000"/>
          </a:xfrm>
          <a:prstGeom prst="rect">
            <a:avLst/>
          </a:prstGeom>
        </p:spPr>
      </p:pic>
      <p:sp>
        <p:nvSpPr>
          <p:cNvPr id="17416" name="New shape"/>
          <p:cNvSpPr/>
          <p:nvPr/>
        </p:nvSpPr>
        <p:spPr>
          <a:xfrm>
            <a:off x="210457" y="373739"/>
            <a:ext cx="2209800" cy="495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spcAft>
                <a:spcPts val="600"/>
              </a:spcAft>
            </a:pPr>
            <a:r>
              <a:rPr sz="900" dirty="0">
                <a:solidFill>
                  <a:srgbClr val="FFFFFF"/>
                </a:solidFill>
                <a:latin typeface="arial"/>
              </a:rPr>
              <a:t>The table to the right shows tenant satisfaction in the nine areas where Hilldale operates in England. Where the base response volume is below 10, it is not large enough to be statistically valid. As such, this section focuses on those areas which are valid: East Midlands, North West, and Yorkshire and the Humber. </a:t>
            </a:r>
            <a:endParaRPr sz="900" dirty="0">
              <a:solidFill>
                <a:prstClr val="black"/>
              </a:solidFill>
              <a:latin typeface="arial"/>
            </a:endParaRPr>
          </a:p>
          <a:p>
            <a:pPr algn="l">
              <a:spcAft>
                <a:spcPts val="600"/>
              </a:spcAft>
            </a:pPr>
            <a:r>
              <a:rPr sz="900" dirty="0">
                <a:solidFill>
                  <a:srgbClr val="FFFFFF"/>
                </a:solidFill>
                <a:latin typeface="arial"/>
              </a:rPr>
              <a:t>Overall satisfaction is highest in Yorkshire and the Humber (83%), some 9p.p higher than the score for all residents (74%). It is lowest in the East Midlands (59%).</a:t>
            </a:r>
            <a:endParaRPr sz="900" dirty="0">
              <a:solidFill>
                <a:prstClr val="black"/>
              </a:solidFill>
              <a:latin typeface="arial"/>
            </a:endParaRPr>
          </a:p>
          <a:p>
            <a:pPr algn="l">
              <a:spcAft>
                <a:spcPts val="600"/>
              </a:spcAft>
            </a:pPr>
            <a:r>
              <a:rPr sz="900" dirty="0">
                <a:solidFill>
                  <a:srgbClr val="FFFFFF"/>
                </a:solidFill>
                <a:latin typeface="arial"/>
              </a:rPr>
              <a:t>The North West, which has the largest response base, reports satisfaction levels of around 77%, slightly above the </a:t>
            </a:r>
            <a:r>
              <a:rPr lang="en-US" sz="900" dirty="0">
                <a:solidFill>
                  <a:srgbClr val="FFFFFF"/>
                </a:solidFill>
                <a:latin typeface="arial"/>
              </a:rPr>
              <a:t>average for all residents</a:t>
            </a:r>
            <a:r>
              <a:rPr sz="900" dirty="0">
                <a:solidFill>
                  <a:srgbClr val="FFFFFF"/>
                </a:solidFill>
                <a:latin typeface="arial"/>
              </a:rPr>
              <a:t>.</a:t>
            </a:r>
            <a:endParaRPr sz="900" dirty="0">
              <a:solidFill>
                <a:prstClr val="black"/>
              </a:solidFill>
              <a:latin typeface="arial"/>
            </a:endParaRPr>
          </a:p>
          <a:p>
            <a:pPr algn="l">
              <a:spcAft>
                <a:spcPts val="600"/>
              </a:spcAft>
            </a:pPr>
            <a:r>
              <a:rPr sz="900" dirty="0">
                <a:solidFill>
                  <a:srgbClr val="FFFFFF"/>
                </a:solidFill>
                <a:latin typeface="arial"/>
              </a:rPr>
              <a:t>Yorkshire and the Humber performs slightly better across several measures, with higher satisfaction in areas such as repairs in the last 12 months (90%).</a:t>
            </a:r>
            <a:endParaRPr sz="900" dirty="0">
              <a:solidFill>
                <a:prstClr val="black"/>
              </a:solidFill>
              <a:latin typeface="arial"/>
            </a:endParaRPr>
          </a:p>
          <a:p>
            <a:pPr algn="l">
              <a:spcAft>
                <a:spcPts val="600"/>
              </a:spcAft>
            </a:pPr>
            <a:r>
              <a:rPr sz="900" dirty="0">
                <a:solidFill>
                  <a:srgbClr val="FFFFFF"/>
                </a:solidFill>
                <a:latin typeface="arial"/>
              </a:rPr>
              <a:t>In contrast, the East Midlands reports lower satisfaction across nearly all measures, particularly in areas such as listens and acts (43%), and repairs in the last 12 months (40%), suggesting variation in tenant experience at a local level.</a:t>
            </a:r>
            <a:endParaRPr sz="900" dirty="0">
              <a:solidFill>
                <a:prstClr val="black"/>
              </a:solidFill>
              <a:latin typeface="arial"/>
            </a:endParaRPr>
          </a:p>
          <a:p>
            <a:pPr algn="l">
              <a:spcAft>
                <a:spcPts val="600"/>
              </a:spcAft>
            </a:pPr>
            <a:r>
              <a:rPr sz="900" dirty="0">
                <a:solidFill>
                  <a:srgbClr val="FFFFFF"/>
                </a:solidFill>
                <a:latin typeface="arial"/>
              </a:rPr>
              <a:t>Taken together, the area disparities indicate that tenant experience is not uniform and is influenced by local service delivery and context.</a:t>
            </a:r>
          </a:p>
          <a:p>
            <a:pPr algn="l">
              <a:spcAft>
                <a:spcPts val="600"/>
              </a:spcAft>
            </a:pPr>
            <a:r>
              <a:rPr sz="900" dirty="0">
                <a:solidFill>
                  <a:prstClr val="black"/>
                </a:solidFill>
                <a:latin typeface="arial"/>
              </a:rPr>
              <a:t> </a:t>
            </a:r>
          </a:p>
          <a:p>
            <a:pPr algn="l">
              <a:spcAft>
                <a:spcPts val="600"/>
              </a:spcAft>
            </a:pPr>
            <a:r>
              <a:rPr sz="900" dirty="0">
                <a:solidFill>
                  <a:prstClr val="black"/>
                </a:solidFill>
                <a:latin typeface="arial"/>
              </a:rPr>
              <a:t> </a:t>
            </a:r>
          </a:p>
          <a:p>
            <a:pPr algn="l">
              <a:spcAft>
                <a:spcPts val="600"/>
              </a:spcAft>
            </a:pPr>
            <a:r>
              <a:rPr sz="900" dirty="0">
                <a:solidFill>
                  <a:prstClr val="black"/>
                </a:solidFill>
                <a:latin typeface="arial"/>
              </a:rPr>
              <a:t> </a:t>
            </a:r>
          </a:p>
        </p:txBody>
      </p:sp>
      <p:sp>
        <p:nvSpPr>
          <p:cNvPr id="17417" name="New shape"/>
          <p:cNvSpPr/>
          <p:nvPr/>
        </p:nvSpPr>
        <p:spPr>
          <a:xfrm>
            <a:off x="2882900" y="139700"/>
            <a:ext cx="3568700" cy="35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1800" b="1">
                <a:solidFill>
                  <a:srgbClr val="19224C"/>
                </a:solidFill>
                <a:latin typeface="arial"/>
              </a:rPr>
              <a:t>Area</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26</a:t>
            </a:fld>
            <a:endParaRPr lang="en-GB" altLang="en-US" sz="700" b="1">
              <a:solidFill>
                <a:schemeClr val="accent6">
                  <a:lumMod val="50000"/>
                </a:schemeClr>
              </a:solidFill>
              <a:latin typeface="+mj-lt"/>
            </a:endParaRPr>
          </a:p>
        </p:txBody>
      </p:sp>
      <p:graphicFrame>
        <p:nvGraphicFramePr>
          <p:cNvPr id="17413" name="New Table"/>
          <p:cNvGraphicFramePr>
            <a:graphicFrameLocks noGrp="1"/>
          </p:cNvGraphicFramePr>
          <p:nvPr>
            <p:extLst>
              <p:ext uri="{D42A27DB-BD31-4B8C-83A1-F6EECF244321}">
                <p14:modId xmlns:p14="http://schemas.microsoft.com/office/powerpoint/2010/main" val="406353604"/>
              </p:ext>
            </p:extLst>
          </p:nvPr>
        </p:nvGraphicFramePr>
        <p:xfrm>
          <a:off x="2832099" y="571500"/>
          <a:ext cx="6107906" cy="4457698"/>
        </p:xfrm>
        <a:graphic>
          <a:graphicData uri="http://schemas.openxmlformats.org/drawingml/2006/table">
            <a:tbl>
              <a:tblPr firstRow="1" bandRow="1">
                <a:tableStyleId>{5C22544A-7EE6-4342-B048-85BDC9FD1C3A}</a:tableStyleId>
              </a:tblPr>
              <a:tblGrid>
                <a:gridCol w="1428750">
                  <a:extLst>
                    <a:ext uri="{9D8B030D-6E8A-4147-A177-3AD203B41FA5}">
                      <a16:colId xmlns:a16="http://schemas.microsoft.com/office/drawing/2014/main" val="20000"/>
                    </a:ext>
                  </a:extLst>
                </a:gridCol>
                <a:gridCol w="1550187">
                  <a:extLst>
                    <a:ext uri="{9D8B030D-6E8A-4147-A177-3AD203B41FA5}">
                      <a16:colId xmlns:a16="http://schemas.microsoft.com/office/drawing/2014/main" val="20001"/>
                    </a:ext>
                  </a:extLst>
                </a:gridCol>
                <a:gridCol w="1808729">
                  <a:extLst>
                    <a:ext uri="{9D8B030D-6E8A-4147-A177-3AD203B41FA5}">
                      <a16:colId xmlns:a16="http://schemas.microsoft.com/office/drawing/2014/main" val="20002"/>
                    </a:ext>
                  </a:extLst>
                </a:gridCol>
                <a:gridCol w="1320240">
                  <a:extLst>
                    <a:ext uri="{9D8B030D-6E8A-4147-A177-3AD203B41FA5}">
                      <a16:colId xmlns:a16="http://schemas.microsoft.com/office/drawing/2014/main" val="20003"/>
                    </a:ext>
                  </a:extLst>
                </a:gridCol>
              </a:tblGrid>
              <a:tr h="342900">
                <a:tc>
                  <a:txBody>
                    <a:bodyPr/>
                    <a:lstStyle/>
                    <a:p>
                      <a:pPr algn="r"/>
                      <a:endParaRPr sz="788" b="0" i="0" u="none">
                        <a:solidFill>
                          <a:srgbClr val="FFFFFF"/>
                        </a:solidFill>
                        <a:latin typeface="arial"/>
                      </a:endParaRPr>
                    </a:p>
                  </a:txBody>
                  <a:tcPr marL="14288" marR="14288" marT="14288" marB="14288" anchor="ctr">
                    <a:lnL w="7144" cmpd="sng">
                      <a:solidFill>
                        <a:srgbClr val="FFFFFF">
                          <a:alpha val="0"/>
                        </a:srgbClr>
                      </a:solidFill>
                      <a:prstDash val="solid"/>
                    </a:lnL>
                    <a:lnR w="7144" cmpd="sng">
                      <a:solidFill>
                        <a:srgbClr val="B6ACAC"/>
                      </a:solidFill>
                      <a:prstDash val="solid"/>
                    </a:lnR>
                    <a:lnT w="0" cmpd="sng">
                      <a:solidFill>
                        <a:srgbClr val="FFFFFF">
                          <a:alpha val="0"/>
                        </a:srgbClr>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FFFFFF"/>
                          </a:solidFill>
                          <a:latin typeface="arial"/>
                        </a:rPr>
                        <a:t>All Residents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Assured Shorthold</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Licence</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extLst>
                  <a:ext uri="{0D108BD9-81ED-4DB2-BD59-A6C34878D82A}">
                    <a16:rowId xmlns:a16="http://schemas.microsoft.com/office/drawing/2014/main" val="10000"/>
                  </a:ext>
                </a:extLst>
              </a:tr>
              <a:tr h="342900">
                <a:tc>
                  <a:txBody>
                    <a:bodyPr/>
                    <a:lstStyle/>
                    <a:p>
                      <a:pPr algn="r"/>
                      <a:r>
                        <a:rPr sz="788" b="0" i="0" u="none">
                          <a:solidFill>
                            <a:srgbClr val="FFFFFF"/>
                          </a:solidFill>
                          <a:latin typeface="arial"/>
                        </a:rPr>
                        <a:t>Overall Satisfaction</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dirty="0">
                          <a:solidFill>
                            <a:srgbClr val="141B4D"/>
                          </a:solidFill>
                          <a:latin typeface="arial"/>
                        </a:rPr>
                        <a:t>74%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a:solidFill>
                            <a:srgbClr val="FF0000"/>
                          </a:solidFill>
                          <a:latin typeface="arial"/>
                        </a:rPr>
                        <a:t>72%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95%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1"/>
                  </a:ext>
                </a:extLst>
              </a:tr>
              <a:tr h="342900">
                <a:tc>
                  <a:txBody>
                    <a:bodyPr/>
                    <a:lstStyle/>
                    <a:p>
                      <a:pPr algn="r"/>
                      <a:r>
                        <a:rPr sz="788" b="0" i="0" u="none">
                          <a:solidFill>
                            <a:srgbClr val="FFFFFF"/>
                          </a:solidFill>
                          <a:latin typeface="arial"/>
                        </a:rPr>
                        <a:t>Well Maintained Home</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72%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95%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2"/>
                  </a:ext>
                </a:extLst>
              </a:tr>
              <a:tr h="342900">
                <a:tc>
                  <a:txBody>
                    <a:bodyPr/>
                    <a:lstStyle/>
                    <a:p>
                      <a:pPr algn="r"/>
                      <a:r>
                        <a:rPr sz="788" b="0" i="0" u="none">
                          <a:solidFill>
                            <a:srgbClr val="FFFFFF"/>
                          </a:solidFill>
                          <a:latin typeface="arial"/>
                        </a:rPr>
                        <a:t>Safe Home</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73%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3"/>
                  </a:ext>
                </a:extLst>
              </a:tr>
              <a:tr h="328612">
                <a:tc>
                  <a:txBody>
                    <a:bodyPr/>
                    <a:lstStyle/>
                    <a:p>
                      <a:pPr algn="r"/>
                      <a:r>
                        <a:rPr sz="788" b="0" i="0" u="none">
                          <a:solidFill>
                            <a:srgbClr val="FFFFFF"/>
                          </a:solidFill>
                          <a:latin typeface="arial"/>
                        </a:rPr>
                        <a:t>Communal Areas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dirty="0">
                          <a:solidFill>
                            <a:srgbClr val="141B4D"/>
                          </a:solidFill>
                          <a:latin typeface="arial"/>
                        </a:rPr>
                        <a:t>71%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94%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4"/>
                  </a:ext>
                </a:extLst>
              </a:tr>
              <a:tr h="307181">
                <a:tc>
                  <a:txBody>
                    <a:bodyPr/>
                    <a:lstStyle/>
                    <a:p>
                      <a:pPr algn="r"/>
                      <a:r>
                        <a:rPr sz="788" b="0" i="0" u="none">
                          <a:solidFill>
                            <a:srgbClr val="FFFFFF"/>
                          </a:solidFill>
                          <a:latin typeface="arial"/>
                        </a:rPr>
                        <a:t>Repairs Last 12 Months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5"/>
                  </a:ext>
                </a:extLst>
              </a:tr>
              <a:tr h="307181">
                <a:tc>
                  <a:txBody>
                    <a:bodyPr/>
                    <a:lstStyle/>
                    <a:p>
                      <a:pPr algn="r"/>
                      <a:r>
                        <a:rPr sz="788" b="0" i="0" u="none">
                          <a:solidFill>
                            <a:srgbClr val="FFFFFF"/>
                          </a:solidFill>
                          <a:latin typeface="arial"/>
                        </a:rPr>
                        <a:t>Time Taken Repairs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93%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6"/>
                  </a:ext>
                </a:extLst>
              </a:tr>
              <a:tr h="307181">
                <a:tc>
                  <a:txBody>
                    <a:bodyPr/>
                    <a:lstStyle/>
                    <a:p>
                      <a:pPr algn="r"/>
                      <a:r>
                        <a:rPr sz="788" b="0" i="0" u="none">
                          <a:solidFill>
                            <a:srgbClr val="FFFFFF"/>
                          </a:solidFill>
                          <a:latin typeface="arial"/>
                        </a:rPr>
                        <a:t>Neighbourhood Contribution</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59%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a:solidFill>
                            <a:srgbClr val="FF0000"/>
                          </a:solidFill>
                          <a:latin typeface="arial"/>
                        </a:rPr>
                        <a:t>57%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7"/>
                  </a:ext>
                </a:extLst>
              </a:tr>
              <a:tr h="307181">
                <a:tc>
                  <a:txBody>
                    <a:bodyPr/>
                    <a:lstStyle/>
                    <a:p>
                      <a:pPr algn="r"/>
                      <a:r>
                        <a:rPr sz="788" b="0" i="0" u="none">
                          <a:solidFill>
                            <a:srgbClr val="FFFFFF"/>
                          </a:solidFill>
                          <a:latin typeface="arial"/>
                        </a:rPr>
                        <a:t>Approach to ASB</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a:solidFill>
                            <a:srgbClr val="FF0000"/>
                          </a:solidFill>
                          <a:latin typeface="arial"/>
                        </a:rPr>
                        <a:t>57%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94%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8"/>
                  </a:ext>
                </a:extLst>
              </a:tr>
              <a:tr h="307181">
                <a:tc>
                  <a:txBody>
                    <a:bodyPr/>
                    <a:lstStyle/>
                    <a:p>
                      <a:pPr algn="r"/>
                      <a:r>
                        <a:rPr sz="788" b="0" i="0" u="none">
                          <a:solidFill>
                            <a:srgbClr val="FFFFFF"/>
                          </a:solidFill>
                          <a:latin typeface="arial"/>
                        </a:rPr>
                        <a:t>Listens &amp; Acts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a:solidFill>
                            <a:srgbClr val="FF0000"/>
                          </a:solidFill>
                          <a:latin typeface="arial"/>
                        </a:rPr>
                        <a:t>66%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9"/>
                  </a:ext>
                </a:extLst>
              </a:tr>
              <a:tr h="307181">
                <a:tc>
                  <a:txBody>
                    <a:bodyPr/>
                    <a:lstStyle/>
                    <a:p>
                      <a:pPr algn="r"/>
                      <a:r>
                        <a:rPr sz="788" b="0" i="0" u="none">
                          <a:solidFill>
                            <a:srgbClr val="FFFFFF"/>
                          </a:solidFill>
                          <a:latin typeface="arial"/>
                        </a:rPr>
                        <a:t>Kept Informed</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a:solidFill>
                            <a:srgbClr val="FF0000"/>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10"/>
                  </a:ext>
                </a:extLst>
              </a:tr>
              <a:tr h="307181">
                <a:tc>
                  <a:txBody>
                    <a:bodyPr/>
                    <a:lstStyle/>
                    <a:p>
                      <a:pPr algn="r"/>
                      <a:r>
                        <a:rPr sz="788" b="0" i="0" u="none">
                          <a:solidFill>
                            <a:srgbClr val="FFFFFF"/>
                          </a:solidFill>
                          <a:latin typeface="arial"/>
                        </a:rPr>
                        <a:t>Fairly &amp; with Respect</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78%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88%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11"/>
                  </a:ext>
                </a:extLst>
              </a:tr>
              <a:tr h="307181">
                <a:tc>
                  <a:txBody>
                    <a:bodyPr/>
                    <a:lstStyle/>
                    <a:p>
                      <a:pPr algn="r"/>
                      <a:r>
                        <a:rPr sz="788" b="0" i="0" u="none">
                          <a:solidFill>
                            <a:srgbClr val="FFFFFF"/>
                          </a:solidFill>
                          <a:latin typeface="arial"/>
                        </a:rPr>
                        <a:t>Complaints Handling</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65%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50%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12"/>
                  </a:ext>
                </a:extLst>
              </a:tr>
              <a:tr h="300038">
                <a:tc gridSpan="4">
                  <a:txBody>
                    <a:bodyPr/>
                    <a:lstStyle/>
                    <a:p>
                      <a:pPr algn="r"/>
                      <a:r>
                        <a:rPr sz="619" b="0" i="0" u="none" dirty="0">
                          <a:solidFill>
                            <a:srgbClr val="141B4D"/>
                          </a:solidFill>
                          <a:latin typeface="arial"/>
                        </a:rPr>
                        <a:t>*Base below 10</a:t>
                      </a: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extLst>
                  <a:ext uri="{0D108BD9-81ED-4DB2-BD59-A6C34878D82A}">
                    <a16:rowId xmlns:a16="http://schemas.microsoft.com/office/drawing/2014/main" val="10013"/>
                  </a:ext>
                </a:extLst>
              </a:tr>
            </a:tbl>
          </a:graphicData>
        </a:graphic>
      </p:graphicFrame>
      <p:sp>
        <p:nvSpPr>
          <p:cNvPr id="17414" name="New shape"/>
          <p:cNvSpPr/>
          <p:nvPr/>
        </p:nvSpPr>
        <p:spPr>
          <a:xfrm>
            <a:off x="0" y="0"/>
            <a:ext cx="2641600" cy="5143500"/>
          </a:xfrm>
          <a:prstGeom prst="rect">
            <a:avLst/>
          </a:prstGeom>
          <a:solidFill>
            <a:srgbClr val="2E8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7415" name="New picture"/>
          <p:cNvPicPr/>
          <p:nvPr/>
        </p:nvPicPr>
        <p:blipFill>
          <a:blip r:embed="rId3"/>
          <a:stretch>
            <a:fillRect/>
          </a:stretch>
        </p:blipFill>
        <p:spPr>
          <a:xfrm>
            <a:off x="8572500" y="63500"/>
            <a:ext cx="431800" cy="381000"/>
          </a:xfrm>
          <a:prstGeom prst="rect">
            <a:avLst/>
          </a:prstGeom>
        </p:spPr>
      </p:pic>
      <p:sp>
        <p:nvSpPr>
          <p:cNvPr id="17416" name="New shape"/>
          <p:cNvSpPr/>
          <p:nvPr/>
        </p:nvSpPr>
        <p:spPr>
          <a:xfrm>
            <a:off x="203200" y="139700"/>
            <a:ext cx="2209800" cy="477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900" dirty="0">
                <a:solidFill>
                  <a:srgbClr val="FFFFFF"/>
                </a:solidFill>
                <a:latin typeface="arial"/>
              </a:rPr>
              <a:t>Satisfaction varies notably between tenancy types, with </a:t>
            </a:r>
            <a:r>
              <a:rPr sz="900" dirty="0" err="1">
                <a:solidFill>
                  <a:srgbClr val="FFFFFF"/>
                </a:solidFill>
                <a:latin typeface="arial"/>
              </a:rPr>
              <a:t>Licence</a:t>
            </a:r>
            <a:r>
              <a:rPr sz="900" dirty="0">
                <a:solidFill>
                  <a:srgbClr val="FFFFFF"/>
                </a:solidFill>
                <a:latin typeface="arial"/>
              </a:rPr>
              <a:t> holders reporting significantly higher satisfaction than Assured </a:t>
            </a:r>
            <a:r>
              <a:rPr sz="900" dirty="0" err="1">
                <a:solidFill>
                  <a:srgbClr val="FFFFFF"/>
                </a:solidFill>
                <a:latin typeface="arial"/>
              </a:rPr>
              <a:t>Shorthold</a:t>
            </a:r>
            <a:r>
              <a:rPr sz="900" dirty="0">
                <a:solidFill>
                  <a:srgbClr val="FFFFFF"/>
                </a:solidFill>
                <a:latin typeface="arial"/>
              </a:rPr>
              <a:t> tenants across most measures.</a:t>
            </a:r>
          </a:p>
          <a:p>
            <a:pPr algn="l"/>
            <a:r>
              <a:rPr sz="900" dirty="0">
                <a:solidFill>
                  <a:prstClr val="black"/>
                </a:solidFill>
                <a:latin typeface="arial"/>
              </a:rPr>
              <a:t> </a:t>
            </a:r>
          </a:p>
          <a:p>
            <a:pPr algn="l"/>
            <a:r>
              <a:rPr sz="900" dirty="0" err="1">
                <a:solidFill>
                  <a:srgbClr val="FFFFFF"/>
                </a:solidFill>
                <a:latin typeface="arial"/>
              </a:rPr>
              <a:t>Licence</a:t>
            </a:r>
            <a:r>
              <a:rPr sz="900" dirty="0">
                <a:solidFill>
                  <a:srgbClr val="FFFFFF"/>
                </a:solidFill>
                <a:latin typeface="arial"/>
              </a:rPr>
              <a:t> tenants show particularly strong results for key service areas, including overall satisfaction (95%), well maintained home (95%), communal areas and approach to ASB both 94%).</a:t>
            </a:r>
          </a:p>
          <a:p>
            <a:pPr algn="l"/>
            <a:r>
              <a:rPr sz="900" dirty="0">
                <a:solidFill>
                  <a:prstClr val="black"/>
                </a:solidFill>
                <a:latin typeface="arial"/>
              </a:rPr>
              <a:t> </a:t>
            </a:r>
          </a:p>
          <a:p>
            <a:pPr algn="l"/>
            <a:r>
              <a:rPr sz="900" dirty="0">
                <a:solidFill>
                  <a:srgbClr val="FFFFFF"/>
                </a:solidFill>
                <a:latin typeface="arial"/>
              </a:rPr>
              <a:t> Satisfaction is also markedly higher for repairs (100%) and time taken (93%), although these results should be treated with caution due to the smaller sample size.</a:t>
            </a:r>
          </a:p>
          <a:p>
            <a:pPr algn="l"/>
            <a:r>
              <a:rPr sz="900" dirty="0">
                <a:solidFill>
                  <a:prstClr val="black"/>
                </a:solidFill>
                <a:latin typeface="arial"/>
              </a:rPr>
              <a:t> </a:t>
            </a:r>
          </a:p>
          <a:p>
            <a:pPr algn="l"/>
            <a:r>
              <a:rPr sz="900" dirty="0">
                <a:solidFill>
                  <a:srgbClr val="FFFFFF"/>
                </a:solidFill>
                <a:latin typeface="arial"/>
              </a:rPr>
              <a:t>In contrast, Assured </a:t>
            </a:r>
            <a:r>
              <a:rPr sz="900" dirty="0" err="1">
                <a:solidFill>
                  <a:srgbClr val="FFFFFF"/>
                </a:solidFill>
                <a:latin typeface="arial"/>
              </a:rPr>
              <a:t>Shorthold</a:t>
            </a:r>
            <a:r>
              <a:rPr sz="900" dirty="0">
                <a:solidFill>
                  <a:srgbClr val="FFFFFF"/>
                </a:solidFill>
                <a:latin typeface="arial"/>
              </a:rPr>
              <a:t> tenants report satisfaction levels broadly in line with or slightly below the overall average, particularly for measures such as neighbourhood contribution (57%) and ASB handling (57%).</a:t>
            </a:r>
          </a:p>
          <a:p>
            <a:pPr algn="l"/>
            <a:r>
              <a:rPr sz="900" dirty="0">
                <a:solidFill>
                  <a:prstClr val="black"/>
                </a:solidFill>
                <a:latin typeface="arial"/>
              </a:rPr>
              <a:t> </a:t>
            </a:r>
          </a:p>
          <a:p>
            <a:pPr algn="l"/>
            <a:r>
              <a:rPr sz="900" dirty="0">
                <a:solidFill>
                  <a:srgbClr val="FFFFFF"/>
                </a:solidFill>
                <a:latin typeface="arial"/>
              </a:rPr>
              <a:t>One exception is complaints handling, where </a:t>
            </a:r>
            <a:r>
              <a:rPr sz="900" dirty="0" err="1">
                <a:solidFill>
                  <a:srgbClr val="FFFFFF"/>
                </a:solidFill>
                <a:latin typeface="arial"/>
              </a:rPr>
              <a:t>Licence</a:t>
            </a:r>
            <a:r>
              <a:rPr sz="900" dirty="0">
                <a:solidFill>
                  <a:srgbClr val="FFFFFF"/>
                </a:solidFill>
                <a:latin typeface="arial"/>
              </a:rPr>
              <a:t> tenants report lower satisfaction (50%) compared to Assured </a:t>
            </a:r>
            <a:r>
              <a:rPr sz="900" dirty="0" err="1">
                <a:solidFill>
                  <a:srgbClr val="FFFFFF"/>
                </a:solidFill>
                <a:latin typeface="arial"/>
              </a:rPr>
              <a:t>Shorthold</a:t>
            </a:r>
            <a:r>
              <a:rPr sz="900" dirty="0">
                <a:solidFill>
                  <a:srgbClr val="FFFFFF"/>
                </a:solidFill>
                <a:latin typeface="arial"/>
              </a:rPr>
              <a:t> tenants (65%), again based on a small base.</a:t>
            </a:r>
          </a:p>
          <a:p>
            <a:pPr algn="l"/>
            <a:r>
              <a:rPr sz="900" dirty="0">
                <a:solidFill>
                  <a:prstClr val="black"/>
                </a:solidFill>
                <a:latin typeface="arial"/>
              </a:rPr>
              <a:t> </a:t>
            </a:r>
          </a:p>
          <a:p>
            <a:pPr algn="l"/>
            <a:r>
              <a:rPr sz="900" dirty="0">
                <a:solidFill>
                  <a:srgbClr val="FFFFFF"/>
                </a:solidFill>
                <a:latin typeface="arial"/>
              </a:rPr>
              <a:t>Overall, the results suggest that </a:t>
            </a:r>
            <a:r>
              <a:rPr sz="900" dirty="0" err="1">
                <a:solidFill>
                  <a:srgbClr val="FFFFFF"/>
                </a:solidFill>
                <a:latin typeface="arial"/>
              </a:rPr>
              <a:t>Licence</a:t>
            </a:r>
            <a:r>
              <a:rPr sz="900" dirty="0">
                <a:solidFill>
                  <a:srgbClr val="FFFFFF"/>
                </a:solidFill>
                <a:latin typeface="arial"/>
              </a:rPr>
              <a:t> tenants are more satisfied, although the </a:t>
            </a:r>
            <a:r>
              <a:rPr lang="en-US" sz="900" dirty="0">
                <a:solidFill>
                  <a:srgbClr val="FFFFFF"/>
                </a:solidFill>
                <a:latin typeface="arial"/>
              </a:rPr>
              <a:t>number</a:t>
            </a:r>
            <a:r>
              <a:rPr sz="900" dirty="0">
                <a:solidFill>
                  <a:srgbClr val="FFFFFF"/>
                </a:solidFill>
                <a:latin typeface="arial"/>
              </a:rPr>
              <a:t> of these tenants </a:t>
            </a:r>
            <a:r>
              <a:rPr lang="en-US" sz="900" dirty="0">
                <a:solidFill>
                  <a:srgbClr val="FFFFFF"/>
                </a:solidFill>
                <a:latin typeface="arial"/>
              </a:rPr>
              <a:t>is</a:t>
            </a:r>
            <a:r>
              <a:rPr sz="900" dirty="0">
                <a:solidFill>
                  <a:srgbClr val="FFFFFF"/>
                </a:solidFill>
                <a:latin typeface="arial"/>
              </a:rPr>
              <a:t> not large enough to impact the All Residents score significantly. </a:t>
            </a:r>
          </a:p>
          <a:p>
            <a:pPr algn="l"/>
            <a:r>
              <a:rPr sz="900" dirty="0">
                <a:solidFill>
                  <a:prstClr val="black"/>
                </a:solidFill>
                <a:latin typeface="arial"/>
              </a:rPr>
              <a:t> </a:t>
            </a:r>
          </a:p>
        </p:txBody>
      </p:sp>
      <p:sp>
        <p:nvSpPr>
          <p:cNvPr id="17417" name="New shape"/>
          <p:cNvSpPr/>
          <p:nvPr/>
        </p:nvSpPr>
        <p:spPr>
          <a:xfrm>
            <a:off x="2882900" y="139700"/>
            <a:ext cx="3568700" cy="35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1800" b="1">
                <a:solidFill>
                  <a:srgbClr val="19224C"/>
                </a:solidFill>
                <a:latin typeface="arial"/>
              </a:rPr>
              <a:t>Tenancy Type</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27</a:t>
            </a:fld>
            <a:endParaRPr lang="en-GB" altLang="en-US" sz="700" b="1">
              <a:solidFill>
                <a:schemeClr val="accent6">
                  <a:lumMod val="50000"/>
                </a:schemeClr>
              </a:solidFill>
              <a:latin typeface="+mj-lt"/>
            </a:endParaRPr>
          </a:p>
        </p:txBody>
      </p:sp>
      <p:graphicFrame>
        <p:nvGraphicFramePr>
          <p:cNvPr id="17413" name="New Table"/>
          <p:cNvGraphicFramePr>
            <a:graphicFrameLocks noGrp="1"/>
          </p:cNvGraphicFramePr>
          <p:nvPr>
            <p:extLst>
              <p:ext uri="{D42A27DB-BD31-4B8C-83A1-F6EECF244321}">
                <p14:modId xmlns:p14="http://schemas.microsoft.com/office/powerpoint/2010/main" val="3236569096"/>
              </p:ext>
            </p:extLst>
          </p:nvPr>
        </p:nvGraphicFramePr>
        <p:xfrm>
          <a:off x="2781300" y="571500"/>
          <a:ext cx="6107906" cy="4457698"/>
        </p:xfrm>
        <a:graphic>
          <a:graphicData uri="http://schemas.openxmlformats.org/drawingml/2006/table">
            <a:tbl>
              <a:tblPr firstRow="1" bandRow="1">
                <a:tableStyleId>{5C22544A-7EE6-4342-B048-85BDC9FD1C3A}</a:tableStyleId>
              </a:tblPr>
              <a:tblGrid>
                <a:gridCol w="1428750">
                  <a:extLst>
                    <a:ext uri="{9D8B030D-6E8A-4147-A177-3AD203B41FA5}">
                      <a16:colId xmlns:a16="http://schemas.microsoft.com/office/drawing/2014/main" val="20000"/>
                    </a:ext>
                  </a:extLst>
                </a:gridCol>
                <a:gridCol w="885023">
                  <a:extLst>
                    <a:ext uri="{9D8B030D-6E8A-4147-A177-3AD203B41FA5}">
                      <a16:colId xmlns:a16="http://schemas.microsoft.com/office/drawing/2014/main" val="20001"/>
                    </a:ext>
                  </a:extLst>
                </a:gridCol>
                <a:gridCol w="620125">
                  <a:extLst>
                    <a:ext uri="{9D8B030D-6E8A-4147-A177-3AD203B41FA5}">
                      <a16:colId xmlns:a16="http://schemas.microsoft.com/office/drawing/2014/main" val="20002"/>
                    </a:ext>
                  </a:extLst>
                </a:gridCol>
                <a:gridCol w="766111">
                  <a:extLst>
                    <a:ext uri="{9D8B030D-6E8A-4147-A177-3AD203B41FA5}">
                      <a16:colId xmlns:a16="http://schemas.microsoft.com/office/drawing/2014/main" val="20003"/>
                    </a:ext>
                  </a:extLst>
                </a:gridCol>
                <a:gridCol w="775264">
                  <a:extLst>
                    <a:ext uri="{9D8B030D-6E8A-4147-A177-3AD203B41FA5}">
                      <a16:colId xmlns:a16="http://schemas.microsoft.com/office/drawing/2014/main" val="20004"/>
                    </a:ext>
                  </a:extLst>
                </a:gridCol>
                <a:gridCol w="787675">
                  <a:extLst>
                    <a:ext uri="{9D8B030D-6E8A-4147-A177-3AD203B41FA5}">
                      <a16:colId xmlns:a16="http://schemas.microsoft.com/office/drawing/2014/main" val="20005"/>
                    </a:ext>
                  </a:extLst>
                </a:gridCol>
                <a:gridCol w="844958">
                  <a:extLst>
                    <a:ext uri="{9D8B030D-6E8A-4147-A177-3AD203B41FA5}">
                      <a16:colId xmlns:a16="http://schemas.microsoft.com/office/drawing/2014/main" val="20006"/>
                    </a:ext>
                  </a:extLst>
                </a:gridCol>
              </a:tblGrid>
              <a:tr h="342900">
                <a:tc>
                  <a:txBody>
                    <a:bodyPr/>
                    <a:lstStyle/>
                    <a:p>
                      <a:pPr algn="r"/>
                      <a:endParaRPr sz="788" b="0" i="0" u="none">
                        <a:solidFill>
                          <a:srgbClr val="FFFFFF"/>
                        </a:solidFill>
                        <a:latin typeface="arial"/>
                      </a:endParaRPr>
                    </a:p>
                  </a:txBody>
                  <a:tcPr marL="14288" marR="14288" marT="14288" marB="14288" anchor="ctr">
                    <a:lnL w="7144" cmpd="sng">
                      <a:solidFill>
                        <a:srgbClr val="FFFFFF">
                          <a:alpha val="0"/>
                        </a:srgbClr>
                      </a:solidFill>
                      <a:prstDash val="solid"/>
                    </a:lnL>
                    <a:lnR w="7144" cmpd="sng">
                      <a:solidFill>
                        <a:srgbClr val="B6ACAC"/>
                      </a:solidFill>
                      <a:prstDash val="solid"/>
                    </a:lnR>
                    <a:lnT w="0" cmpd="sng">
                      <a:solidFill>
                        <a:srgbClr val="FFFFFF">
                          <a:alpha val="0"/>
                        </a:srgbClr>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FFFFFF"/>
                          </a:solidFill>
                          <a:latin typeface="arial"/>
                        </a:rPr>
                        <a:t>All Residents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&lt; 1 year</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1 - 3 years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 4 - 5 years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6 - 10 years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11 - 20 years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extLst>
                  <a:ext uri="{0D108BD9-81ED-4DB2-BD59-A6C34878D82A}">
                    <a16:rowId xmlns:a16="http://schemas.microsoft.com/office/drawing/2014/main" val="10000"/>
                  </a:ext>
                </a:extLst>
              </a:tr>
              <a:tr h="342900">
                <a:tc>
                  <a:txBody>
                    <a:bodyPr/>
                    <a:lstStyle/>
                    <a:p>
                      <a:pPr algn="r"/>
                      <a:r>
                        <a:rPr sz="788" b="0" i="0" u="none">
                          <a:solidFill>
                            <a:srgbClr val="FFFFFF"/>
                          </a:solidFill>
                          <a:latin typeface="arial"/>
                        </a:rPr>
                        <a:t>Overall Satisfaction</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82%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1"/>
                  </a:ext>
                </a:extLst>
              </a:tr>
              <a:tr h="342900">
                <a:tc>
                  <a:txBody>
                    <a:bodyPr/>
                    <a:lstStyle/>
                    <a:p>
                      <a:pPr algn="r"/>
                      <a:r>
                        <a:rPr sz="788" b="0" i="0" u="none">
                          <a:solidFill>
                            <a:srgbClr val="FFFFFF"/>
                          </a:solidFill>
                          <a:latin typeface="arial"/>
                        </a:rPr>
                        <a:t>Well Maintained Home</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89%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47%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2"/>
                  </a:ext>
                </a:extLst>
              </a:tr>
              <a:tr h="342900">
                <a:tc>
                  <a:txBody>
                    <a:bodyPr/>
                    <a:lstStyle/>
                    <a:p>
                      <a:pPr algn="r"/>
                      <a:r>
                        <a:rPr sz="788" b="0" i="0" u="none">
                          <a:solidFill>
                            <a:srgbClr val="FFFFFF"/>
                          </a:solidFill>
                          <a:latin typeface="arial"/>
                        </a:rPr>
                        <a:t>Safe Home</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88%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69%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3"/>
                  </a:ext>
                </a:extLst>
              </a:tr>
              <a:tr h="328612">
                <a:tc>
                  <a:txBody>
                    <a:bodyPr/>
                    <a:lstStyle/>
                    <a:p>
                      <a:pPr algn="r"/>
                      <a:r>
                        <a:rPr sz="788" b="0" i="0" u="none">
                          <a:solidFill>
                            <a:srgbClr val="FFFFFF"/>
                          </a:solidFill>
                          <a:latin typeface="arial"/>
                        </a:rPr>
                        <a:t>Communal Areas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83%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81%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44%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52%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4"/>
                  </a:ext>
                </a:extLst>
              </a:tr>
              <a:tr h="307181">
                <a:tc>
                  <a:txBody>
                    <a:bodyPr/>
                    <a:lstStyle/>
                    <a:p>
                      <a:pPr algn="r"/>
                      <a:r>
                        <a:rPr sz="788" b="0" i="0" u="none">
                          <a:solidFill>
                            <a:srgbClr val="FFFFFF"/>
                          </a:solidFill>
                          <a:latin typeface="arial"/>
                        </a:rPr>
                        <a:t>Repairs Last 12 Months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85%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84%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53%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5"/>
                  </a:ext>
                </a:extLst>
              </a:tr>
              <a:tr h="307181">
                <a:tc>
                  <a:txBody>
                    <a:bodyPr/>
                    <a:lstStyle/>
                    <a:p>
                      <a:pPr algn="r"/>
                      <a:r>
                        <a:rPr sz="788" b="0" i="0" u="none">
                          <a:solidFill>
                            <a:srgbClr val="FFFFFF"/>
                          </a:solidFill>
                          <a:latin typeface="arial"/>
                        </a:rPr>
                        <a:t>Time Taken Repairs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82%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45%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58%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6"/>
                  </a:ext>
                </a:extLst>
              </a:tr>
              <a:tr h="307181">
                <a:tc>
                  <a:txBody>
                    <a:bodyPr/>
                    <a:lstStyle/>
                    <a:p>
                      <a:pPr algn="r"/>
                      <a:r>
                        <a:rPr sz="788" b="0" i="0" u="none">
                          <a:solidFill>
                            <a:srgbClr val="FFFFFF"/>
                          </a:solidFill>
                          <a:latin typeface="arial"/>
                        </a:rPr>
                        <a:t>Neighbourhood Contribution</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59%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61%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64%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50%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50%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7"/>
                  </a:ext>
                </a:extLst>
              </a:tr>
              <a:tr h="307181">
                <a:tc>
                  <a:txBody>
                    <a:bodyPr/>
                    <a:lstStyle/>
                    <a:p>
                      <a:pPr algn="r"/>
                      <a:r>
                        <a:rPr sz="788" b="0" i="0" u="none">
                          <a:solidFill>
                            <a:srgbClr val="FFFFFF"/>
                          </a:solidFill>
                          <a:latin typeface="arial"/>
                        </a:rPr>
                        <a:t>Approach to ASB</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52%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45%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8"/>
                  </a:ext>
                </a:extLst>
              </a:tr>
              <a:tr h="307181">
                <a:tc>
                  <a:txBody>
                    <a:bodyPr/>
                    <a:lstStyle/>
                    <a:p>
                      <a:pPr algn="r"/>
                      <a:r>
                        <a:rPr sz="788" b="0" i="0" u="none">
                          <a:solidFill>
                            <a:srgbClr val="FFFFFF"/>
                          </a:solidFill>
                          <a:latin typeface="arial"/>
                        </a:rPr>
                        <a:t>Listens &amp; Acts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47%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9"/>
                  </a:ext>
                </a:extLst>
              </a:tr>
              <a:tr h="307181">
                <a:tc>
                  <a:txBody>
                    <a:bodyPr/>
                    <a:lstStyle/>
                    <a:p>
                      <a:pPr algn="r"/>
                      <a:r>
                        <a:rPr sz="788" b="0" i="0" u="none">
                          <a:solidFill>
                            <a:srgbClr val="FFFFFF"/>
                          </a:solidFill>
                          <a:latin typeface="arial"/>
                        </a:rPr>
                        <a:t>Kept Informed</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58%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10"/>
                  </a:ext>
                </a:extLst>
              </a:tr>
              <a:tr h="307181">
                <a:tc>
                  <a:txBody>
                    <a:bodyPr/>
                    <a:lstStyle/>
                    <a:p>
                      <a:pPr algn="r"/>
                      <a:r>
                        <a:rPr sz="788" b="0" i="0" u="none">
                          <a:solidFill>
                            <a:srgbClr val="FFFFFF"/>
                          </a:solidFill>
                          <a:latin typeface="arial"/>
                        </a:rPr>
                        <a:t>Fairly &amp; with Respect</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87%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73%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11"/>
                  </a:ext>
                </a:extLst>
              </a:tr>
              <a:tr h="307181">
                <a:tc>
                  <a:txBody>
                    <a:bodyPr/>
                    <a:lstStyle/>
                    <a:p>
                      <a:pPr algn="r"/>
                      <a:r>
                        <a:rPr sz="788" b="0" i="0" u="none">
                          <a:solidFill>
                            <a:srgbClr val="FFFFFF"/>
                          </a:solidFill>
                          <a:latin typeface="arial"/>
                        </a:rPr>
                        <a:t>Complaints Handling</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67%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56%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59%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12"/>
                  </a:ext>
                </a:extLst>
              </a:tr>
              <a:tr h="300038">
                <a:tc gridSpan="7">
                  <a:txBody>
                    <a:bodyPr/>
                    <a:lstStyle/>
                    <a:p>
                      <a:pPr algn="r"/>
                      <a:r>
                        <a:rPr sz="619" b="0" i="0" u="none" dirty="0">
                          <a:solidFill>
                            <a:srgbClr val="000000"/>
                          </a:solidFill>
                          <a:latin typeface="arial"/>
                        </a:rPr>
                        <a:t>*Base below 10</a:t>
                      </a: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extLst>
                  <a:ext uri="{0D108BD9-81ED-4DB2-BD59-A6C34878D82A}">
                    <a16:rowId xmlns:a16="http://schemas.microsoft.com/office/drawing/2014/main" val="10013"/>
                  </a:ext>
                </a:extLst>
              </a:tr>
            </a:tbl>
          </a:graphicData>
        </a:graphic>
      </p:graphicFrame>
      <p:sp>
        <p:nvSpPr>
          <p:cNvPr id="17414" name="New shape"/>
          <p:cNvSpPr/>
          <p:nvPr/>
        </p:nvSpPr>
        <p:spPr>
          <a:xfrm>
            <a:off x="0" y="0"/>
            <a:ext cx="2641600" cy="5143500"/>
          </a:xfrm>
          <a:prstGeom prst="rect">
            <a:avLst/>
          </a:prstGeom>
          <a:solidFill>
            <a:srgbClr val="2E8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7415" name="New picture"/>
          <p:cNvPicPr/>
          <p:nvPr/>
        </p:nvPicPr>
        <p:blipFill>
          <a:blip r:embed="rId3"/>
          <a:stretch>
            <a:fillRect/>
          </a:stretch>
        </p:blipFill>
        <p:spPr>
          <a:xfrm>
            <a:off x="8572500" y="63500"/>
            <a:ext cx="431800" cy="381000"/>
          </a:xfrm>
          <a:prstGeom prst="rect">
            <a:avLst/>
          </a:prstGeom>
        </p:spPr>
      </p:pic>
      <p:sp>
        <p:nvSpPr>
          <p:cNvPr id="17416" name="New shape"/>
          <p:cNvSpPr/>
          <p:nvPr/>
        </p:nvSpPr>
        <p:spPr>
          <a:xfrm>
            <a:off x="203200" y="139700"/>
            <a:ext cx="2209800" cy="477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900" dirty="0">
                <a:solidFill>
                  <a:srgbClr val="FFFFFF"/>
                </a:solidFill>
                <a:latin typeface="arial"/>
              </a:rPr>
              <a:t>Satisfaction shows a clear relationship with length of tenancy, with newer tenants reporting higher satisfaction, followed by a decline among mid-tenure groups, before improving again for longer-standing tenants.</a:t>
            </a:r>
          </a:p>
          <a:p>
            <a:pPr algn="l"/>
            <a:r>
              <a:rPr sz="900" dirty="0">
                <a:solidFill>
                  <a:prstClr val="black"/>
                </a:solidFill>
                <a:latin typeface="arial"/>
              </a:rPr>
              <a:t> </a:t>
            </a:r>
          </a:p>
          <a:p>
            <a:pPr algn="l"/>
            <a:r>
              <a:rPr sz="900" dirty="0">
                <a:solidFill>
                  <a:srgbClr val="FFFFFF"/>
                </a:solidFill>
                <a:latin typeface="arial"/>
              </a:rPr>
              <a:t>New tenants are often happy to have received an offer and move into social housing accommodation, but as they experience more issues over the years, they become more critical. This is shown here, with, for example, tenants of 4 to 5 years being the least satisfied for 11 of the metrics, including overall satisfaction (60%) and both repairs metrics (53% and 45%). These tenants are more likely to have been waiting for repairs for some time, compared with new tenants, who typically move into homes where any necessary repairs have been done during the voids process. </a:t>
            </a:r>
          </a:p>
          <a:p>
            <a:pPr algn="l"/>
            <a:r>
              <a:rPr sz="900" dirty="0">
                <a:solidFill>
                  <a:prstClr val="black"/>
                </a:solidFill>
                <a:latin typeface="arial"/>
              </a:rPr>
              <a:t> </a:t>
            </a:r>
          </a:p>
          <a:p>
            <a:pPr algn="l"/>
            <a:r>
              <a:rPr sz="900" dirty="0">
                <a:solidFill>
                  <a:srgbClr val="FFFFFF"/>
                </a:solidFill>
                <a:latin typeface="arial"/>
              </a:rPr>
              <a:t>There is some recovery in satisfaction for the 6 to 10 year group, although scores remain below the newer tenant groups, particularly for neighbourhood contribution (50%) and the approaches to ASB (45%).</a:t>
            </a:r>
          </a:p>
          <a:p>
            <a:pPr algn="l"/>
            <a:r>
              <a:rPr sz="900" dirty="0">
                <a:solidFill>
                  <a:prstClr val="black"/>
                </a:solidFill>
                <a:latin typeface="arial"/>
              </a:rPr>
              <a:t> </a:t>
            </a:r>
          </a:p>
          <a:p>
            <a:pPr algn="l"/>
            <a:r>
              <a:rPr sz="900" dirty="0">
                <a:solidFill>
                  <a:srgbClr val="FFFFFF"/>
                </a:solidFill>
                <a:latin typeface="arial"/>
              </a:rPr>
              <a:t>As those with the longest tenancies are often among the oldest tenants, satisfaction tends to improve again for these groups, as is the case for Hilldale. Tenants of 11 to 20 years generally have the highest level of satisfaction, although the sample size is small here. </a:t>
            </a:r>
          </a:p>
          <a:p>
            <a:pPr algn="l"/>
            <a:r>
              <a:rPr sz="900" dirty="0">
                <a:solidFill>
                  <a:prstClr val="black"/>
                </a:solidFill>
                <a:latin typeface="arial"/>
              </a:rPr>
              <a:t> </a:t>
            </a:r>
          </a:p>
          <a:p>
            <a:pPr algn="l"/>
            <a:r>
              <a:rPr sz="900" dirty="0">
                <a:solidFill>
                  <a:prstClr val="black"/>
                </a:solidFill>
                <a:latin typeface="arial"/>
              </a:rPr>
              <a:t> </a:t>
            </a:r>
          </a:p>
        </p:txBody>
      </p:sp>
      <p:sp>
        <p:nvSpPr>
          <p:cNvPr id="17417" name="New shape"/>
          <p:cNvSpPr/>
          <p:nvPr/>
        </p:nvSpPr>
        <p:spPr>
          <a:xfrm>
            <a:off x="2882900" y="139700"/>
            <a:ext cx="3429000" cy="35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1800" b="1">
                <a:solidFill>
                  <a:srgbClr val="19224C"/>
                </a:solidFill>
                <a:latin typeface="arial"/>
              </a:rPr>
              <a:t>Length of Tenancy</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28</a:t>
            </a:fld>
            <a:endParaRPr lang="en-GB" altLang="en-US" sz="700" b="1">
              <a:solidFill>
                <a:schemeClr val="accent6">
                  <a:lumMod val="50000"/>
                </a:schemeClr>
              </a:solidFill>
              <a:latin typeface="+mj-lt"/>
            </a:endParaRPr>
          </a:p>
        </p:txBody>
      </p:sp>
      <p:graphicFrame>
        <p:nvGraphicFramePr>
          <p:cNvPr id="17413" name="New Table"/>
          <p:cNvGraphicFramePr>
            <a:graphicFrameLocks noGrp="1"/>
          </p:cNvGraphicFramePr>
          <p:nvPr>
            <p:extLst>
              <p:ext uri="{D42A27DB-BD31-4B8C-83A1-F6EECF244321}">
                <p14:modId xmlns:p14="http://schemas.microsoft.com/office/powerpoint/2010/main" val="712223819"/>
              </p:ext>
            </p:extLst>
          </p:nvPr>
        </p:nvGraphicFramePr>
        <p:xfrm>
          <a:off x="2781300" y="571500"/>
          <a:ext cx="6107908" cy="4457698"/>
        </p:xfrm>
        <a:graphic>
          <a:graphicData uri="http://schemas.openxmlformats.org/drawingml/2006/table">
            <a:tbl>
              <a:tblPr firstRow="1" bandRow="1">
                <a:tableStyleId>{5C22544A-7EE6-4342-B048-85BDC9FD1C3A}</a:tableStyleId>
              </a:tblPr>
              <a:tblGrid>
                <a:gridCol w="1428750">
                  <a:extLst>
                    <a:ext uri="{9D8B030D-6E8A-4147-A177-3AD203B41FA5}">
                      <a16:colId xmlns:a16="http://schemas.microsoft.com/office/drawing/2014/main" val="20000"/>
                    </a:ext>
                  </a:extLst>
                </a:gridCol>
                <a:gridCol w="706429">
                  <a:extLst>
                    <a:ext uri="{9D8B030D-6E8A-4147-A177-3AD203B41FA5}">
                      <a16:colId xmlns:a16="http://schemas.microsoft.com/office/drawing/2014/main" val="20001"/>
                    </a:ext>
                  </a:extLst>
                </a:gridCol>
                <a:gridCol w="405708">
                  <a:extLst>
                    <a:ext uri="{9D8B030D-6E8A-4147-A177-3AD203B41FA5}">
                      <a16:colId xmlns:a16="http://schemas.microsoft.com/office/drawing/2014/main" val="20002"/>
                    </a:ext>
                  </a:extLst>
                </a:gridCol>
                <a:gridCol w="422849">
                  <a:extLst>
                    <a:ext uri="{9D8B030D-6E8A-4147-A177-3AD203B41FA5}">
                      <a16:colId xmlns:a16="http://schemas.microsoft.com/office/drawing/2014/main" val="20003"/>
                    </a:ext>
                  </a:extLst>
                </a:gridCol>
                <a:gridCol w="422849">
                  <a:extLst>
                    <a:ext uri="{9D8B030D-6E8A-4147-A177-3AD203B41FA5}">
                      <a16:colId xmlns:a16="http://schemas.microsoft.com/office/drawing/2014/main" val="20004"/>
                    </a:ext>
                  </a:extLst>
                </a:gridCol>
                <a:gridCol w="422849">
                  <a:extLst>
                    <a:ext uri="{9D8B030D-6E8A-4147-A177-3AD203B41FA5}">
                      <a16:colId xmlns:a16="http://schemas.microsoft.com/office/drawing/2014/main" val="20005"/>
                    </a:ext>
                  </a:extLst>
                </a:gridCol>
                <a:gridCol w="422849">
                  <a:extLst>
                    <a:ext uri="{9D8B030D-6E8A-4147-A177-3AD203B41FA5}">
                      <a16:colId xmlns:a16="http://schemas.microsoft.com/office/drawing/2014/main" val="20006"/>
                    </a:ext>
                  </a:extLst>
                </a:gridCol>
                <a:gridCol w="462990">
                  <a:extLst>
                    <a:ext uri="{9D8B030D-6E8A-4147-A177-3AD203B41FA5}">
                      <a16:colId xmlns:a16="http://schemas.microsoft.com/office/drawing/2014/main" val="20007"/>
                    </a:ext>
                  </a:extLst>
                </a:gridCol>
                <a:gridCol w="422849">
                  <a:extLst>
                    <a:ext uri="{9D8B030D-6E8A-4147-A177-3AD203B41FA5}">
                      <a16:colId xmlns:a16="http://schemas.microsoft.com/office/drawing/2014/main" val="20008"/>
                    </a:ext>
                  </a:extLst>
                </a:gridCol>
                <a:gridCol w="462990">
                  <a:extLst>
                    <a:ext uri="{9D8B030D-6E8A-4147-A177-3AD203B41FA5}">
                      <a16:colId xmlns:a16="http://schemas.microsoft.com/office/drawing/2014/main" val="20009"/>
                    </a:ext>
                  </a:extLst>
                </a:gridCol>
                <a:gridCol w="526796">
                  <a:extLst>
                    <a:ext uri="{9D8B030D-6E8A-4147-A177-3AD203B41FA5}">
                      <a16:colId xmlns:a16="http://schemas.microsoft.com/office/drawing/2014/main" val="20010"/>
                    </a:ext>
                  </a:extLst>
                </a:gridCol>
              </a:tblGrid>
              <a:tr h="342900">
                <a:tc>
                  <a:txBody>
                    <a:bodyPr/>
                    <a:lstStyle/>
                    <a:p>
                      <a:pPr algn="r"/>
                      <a:endParaRPr sz="788" b="0" i="0" u="none">
                        <a:solidFill>
                          <a:srgbClr val="FFFFFF"/>
                        </a:solidFill>
                        <a:latin typeface="arial"/>
                      </a:endParaRPr>
                    </a:p>
                  </a:txBody>
                  <a:tcPr marL="14288" marR="14288" marT="14288" marB="14288" anchor="ctr">
                    <a:lnL w="7144" cmpd="sng">
                      <a:solidFill>
                        <a:srgbClr val="FFFFFF">
                          <a:alpha val="0"/>
                        </a:srgbClr>
                      </a:solidFill>
                      <a:prstDash val="solid"/>
                    </a:lnL>
                    <a:lnR w="7144" cmpd="sng">
                      <a:solidFill>
                        <a:srgbClr val="B6ACAC"/>
                      </a:solidFill>
                      <a:prstDash val="solid"/>
                    </a:lnR>
                    <a:lnT w="0" cmpd="sng">
                      <a:solidFill>
                        <a:srgbClr val="FFFFFF">
                          <a:alpha val="0"/>
                        </a:srgbClr>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FFFFFF"/>
                          </a:solidFill>
                          <a:latin typeface="arial"/>
                        </a:rPr>
                        <a:t>All Residents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0 - 24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25 - 34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35 - 44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45 - 54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55 - 59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60 - 64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65 - 74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75 - 84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Unknown</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extLst>
                  <a:ext uri="{0D108BD9-81ED-4DB2-BD59-A6C34878D82A}">
                    <a16:rowId xmlns:a16="http://schemas.microsoft.com/office/drawing/2014/main" val="10000"/>
                  </a:ext>
                </a:extLst>
              </a:tr>
              <a:tr h="342900">
                <a:tc>
                  <a:txBody>
                    <a:bodyPr/>
                    <a:lstStyle/>
                    <a:p>
                      <a:pPr algn="r"/>
                      <a:r>
                        <a:rPr sz="788" b="0" i="0" u="none">
                          <a:solidFill>
                            <a:srgbClr val="FFFFFF"/>
                          </a:solidFill>
                          <a:latin typeface="arial"/>
                        </a:rPr>
                        <a:t>Overall Satisfaction</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78%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73%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100%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57%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1"/>
                  </a:ext>
                </a:extLst>
              </a:tr>
              <a:tr h="342900">
                <a:tc>
                  <a:txBody>
                    <a:bodyPr/>
                    <a:lstStyle/>
                    <a:p>
                      <a:pPr algn="r"/>
                      <a:r>
                        <a:rPr sz="788" b="0" i="0" u="none">
                          <a:solidFill>
                            <a:srgbClr val="FFFFFF"/>
                          </a:solidFill>
                          <a:latin typeface="arial"/>
                        </a:rPr>
                        <a:t>Well Maintained Home</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88%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90%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71%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2"/>
                  </a:ext>
                </a:extLst>
              </a:tr>
              <a:tr h="342900">
                <a:tc>
                  <a:txBody>
                    <a:bodyPr/>
                    <a:lstStyle/>
                    <a:p>
                      <a:pPr algn="r"/>
                      <a:r>
                        <a:rPr sz="788" b="0" i="0" u="none">
                          <a:solidFill>
                            <a:srgbClr val="FFFFFF"/>
                          </a:solidFill>
                          <a:latin typeface="arial"/>
                        </a:rPr>
                        <a:t>Safe Home</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67%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71%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83%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80%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100%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71%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3"/>
                  </a:ext>
                </a:extLst>
              </a:tr>
              <a:tr h="328612">
                <a:tc>
                  <a:txBody>
                    <a:bodyPr/>
                    <a:lstStyle/>
                    <a:p>
                      <a:pPr algn="r"/>
                      <a:r>
                        <a:rPr sz="788" b="0" i="0" u="none">
                          <a:solidFill>
                            <a:srgbClr val="FFFFFF"/>
                          </a:solidFill>
                          <a:latin typeface="arial"/>
                        </a:rPr>
                        <a:t>Communal Areas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75%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82%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89%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33%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4"/>
                  </a:ext>
                </a:extLst>
              </a:tr>
              <a:tr h="307181">
                <a:tc>
                  <a:txBody>
                    <a:bodyPr/>
                    <a:lstStyle/>
                    <a:p>
                      <a:pPr algn="r"/>
                      <a:r>
                        <a:rPr sz="788" b="0" i="0" u="none">
                          <a:solidFill>
                            <a:srgbClr val="FFFFFF"/>
                          </a:solidFill>
                          <a:latin typeface="arial"/>
                        </a:rPr>
                        <a:t>Repairs Last 12 Months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88%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65%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81%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86%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57%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5"/>
                  </a:ext>
                </a:extLst>
              </a:tr>
              <a:tr h="307181">
                <a:tc>
                  <a:txBody>
                    <a:bodyPr/>
                    <a:lstStyle/>
                    <a:p>
                      <a:pPr algn="r"/>
                      <a:r>
                        <a:rPr sz="788" b="0" i="0" u="none">
                          <a:solidFill>
                            <a:srgbClr val="FFFFFF"/>
                          </a:solidFill>
                          <a:latin typeface="arial"/>
                        </a:rPr>
                        <a:t>Time Taken Repairs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88%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53%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86%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43%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6"/>
                  </a:ext>
                </a:extLst>
              </a:tr>
              <a:tr h="307181">
                <a:tc>
                  <a:txBody>
                    <a:bodyPr/>
                    <a:lstStyle/>
                    <a:p>
                      <a:pPr algn="r"/>
                      <a:r>
                        <a:rPr sz="788" b="0" i="0" u="none">
                          <a:solidFill>
                            <a:srgbClr val="FFFFFF"/>
                          </a:solidFill>
                          <a:latin typeface="arial"/>
                        </a:rPr>
                        <a:t>Neighbourhood Contribution</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59%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50%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55%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50%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62%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69%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33%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7"/>
                  </a:ext>
                </a:extLst>
              </a:tr>
              <a:tr h="307181">
                <a:tc>
                  <a:txBody>
                    <a:bodyPr/>
                    <a:lstStyle/>
                    <a:p>
                      <a:pPr algn="r"/>
                      <a:r>
                        <a:rPr sz="788" b="0" i="0" u="none">
                          <a:solidFill>
                            <a:srgbClr val="FFFFFF"/>
                          </a:solidFill>
                          <a:latin typeface="arial"/>
                        </a:rPr>
                        <a:t>Approach to ASB</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71%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58%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63%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50%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88%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8"/>
                  </a:ext>
                </a:extLst>
              </a:tr>
              <a:tr h="307181">
                <a:tc>
                  <a:txBody>
                    <a:bodyPr/>
                    <a:lstStyle/>
                    <a:p>
                      <a:pPr algn="r"/>
                      <a:r>
                        <a:rPr sz="788" b="0" i="0" u="none">
                          <a:solidFill>
                            <a:srgbClr val="FFFFFF"/>
                          </a:solidFill>
                          <a:latin typeface="arial"/>
                        </a:rPr>
                        <a:t>Listens &amp; Acts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86%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57%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69%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67%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43%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9"/>
                  </a:ext>
                </a:extLst>
              </a:tr>
              <a:tr h="307181">
                <a:tc>
                  <a:txBody>
                    <a:bodyPr/>
                    <a:lstStyle/>
                    <a:p>
                      <a:pPr algn="r"/>
                      <a:r>
                        <a:rPr sz="788" b="0" i="0" u="none">
                          <a:solidFill>
                            <a:srgbClr val="FFFFFF"/>
                          </a:solidFill>
                          <a:latin typeface="arial"/>
                        </a:rPr>
                        <a:t>Kept Informed</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50%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67%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10"/>
                  </a:ext>
                </a:extLst>
              </a:tr>
              <a:tr h="307181">
                <a:tc>
                  <a:txBody>
                    <a:bodyPr/>
                    <a:lstStyle/>
                    <a:p>
                      <a:pPr algn="r"/>
                      <a:r>
                        <a:rPr sz="788" b="0" i="0" u="none">
                          <a:solidFill>
                            <a:srgbClr val="FFFFFF"/>
                          </a:solidFill>
                          <a:latin typeface="arial"/>
                        </a:rPr>
                        <a:t>Fairly &amp; with Respect</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86%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74%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81%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74%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92%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57%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11"/>
                  </a:ext>
                </a:extLst>
              </a:tr>
              <a:tr h="307181">
                <a:tc>
                  <a:txBody>
                    <a:bodyPr/>
                    <a:lstStyle/>
                    <a:p>
                      <a:pPr algn="r"/>
                      <a:r>
                        <a:rPr sz="788" b="0" i="0" u="none">
                          <a:solidFill>
                            <a:srgbClr val="FFFFFF"/>
                          </a:solidFill>
                          <a:latin typeface="arial"/>
                        </a:rPr>
                        <a:t>Complaints Handling</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80%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67%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29%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46%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86%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12"/>
                  </a:ext>
                </a:extLst>
              </a:tr>
              <a:tr h="300038">
                <a:tc gridSpan="11">
                  <a:txBody>
                    <a:bodyPr/>
                    <a:lstStyle/>
                    <a:p>
                      <a:pPr algn="r"/>
                      <a:r>
                        <a:rPr sz="619" b="0" i="0" u="none" dirty="0">
                          <a:solidFill>
                            <a:srgbClr val="000000"/>
                          </a:solidFill>
                          <a:latin typeface="arial"/>
                        </a:rPr>
                        <a:t>*Base below 10</a:t>
                      </a: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extLst>
                  <a:ext uri="{0D108BD9-81ED-4DB2-BD59-A6C34878D82A}">
                    <a16:rowId xmlns:a16="http://schemas.microsoft.com/office/drawing/2014/main" val="10013"/>
                  </a:ext>
                </a:extLst>
              </a:tr>
            </a:tbl>
          </a:graphicData>
        </a:graphic>
      </p:graphicFrame>
      <p:sp>
        <p:nvSpPr>
          <p:cNvPr id="17414" name="New shape"/>
          <p:cNvSpPr/>
          <p:nvPr/>
        </p:nvSpPr>
        <p:spPr>
          <a:xfrm>
            <a:off x="2882900" y="139700"/>
            <a:ext cx="3568700" cy="35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1800" b="1">
                <a:solidFill>
                  <a:srgbClr val="19224C"/>
                </a:solidFill>
                <a:latin typeface="arial"/>
              </a:rPr>
              <a:t>Age Group</a:t>
            </a:r>
          </a:p>
        </p:txBody>
      </p:sp>
      <p:sp>
        <p:nvSpPr>
          <p:cNvPr id="17415" name="New shape"/>
          <p:cNvSpPr/>
          <p:nvPr/>
        </p:nvSpPr>
        <p:spPr>
          <a:xfrm>
            <a:off x="0" y="0"/>
            <a:ext cx="2641600" cy="5143500"/>
          </a:xfrm>
          <a:prstGeom prst="rect">
            <a:avLst/>
          </a:prstGeom>
          <a:solidFill>
            <a:srgbClr val="2E8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7416" name="New picture"/>
          <p:cNvPicPr/>
          <p:nvPr/>
        </p:nvPicPr>
        <p:blipFill>
          <a:blip r:embed="rId3"/>
          <a:stretch>
            <a:fillRect/>
          </a:stretch>
        </p:blipFill>
        <p:spPr>
          <a:xfrm>
            <a:off x="8572500" y="63500"/>
            <a:ext cx="431800" cy="381000"/>
          </a:xfrm>
          <a:prstGeom prst="rect">
            <a:avLst/>
          </a:prstGeom>
        </p:spPr>
      </p:pic>
      <p:sp>
        <p:nvSpPr>
          <p:cNvPr id="17417" name="New shape"/>
          <p:cNvSpPr/>
          <p:nvPr/>
        </p:nvSpPr>
        <p:spPr>
          <a:xfrm>
            <a:off x="203200" y="339502"/>
            <a:ext cx="2209800" cy="4397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900" dirty="0">
                <a:solidFill>
                  <a:srgbClr val="FFFFFF"/>
                </a:solidFill>
                <a:latin typeface="arial"/>
              </a:rPr>
              <a:t>Satisfaction varies significantly by age, with a clear trend toward higher satisfaction among older tenants, alongside more mixed results in younger and middle-aged groups.</a:t>
            </a:r>
          </a:p>
          <a:p>
            <a:pPr algn="l"/>
            <a:r>
              <a:rPr sz="900" dirty="0">
                <a:solidFill>
                  <a:prstClr val="black"/>
                </a:solidFill>
                <a:latin typeface="arial"/>
              </a:rPr>
              <a:t> </a:t>
            </a:r>
          </a:p>
          <a:p>
            <a:pPr algn="l"/>
            <a:r>
              <a:rPr sz="900" dirty="0">
                <a:solidFill>
                  <a:srgbClr val="FFFFFF"/>
                </a:solidFill>
                <a:latin typeface="arial"/>
              </a:rPr>
              <a:t>Tenants aged 55 and over report the highest levels of satisfaction, with particularly strong scores among those aged 60 to 64, where satisfaction reaches 100% across several measures, although these results should be treated with caution due to smaller sample sizes. The 55 to 59 group also performs strongly, with high satisfaction for both repairs metrics (86%) and being treated fairly and with respect (92%).</a:t>
            </a:r>
          </a:p>
          <a:p>
            <a:pPr algn="l"/>
            <a:r>
              <a:rPr sz="900" dirty="0">
                <a:solidFill>
                  <a:prstClr val="black"/>
                </a:solidFill>
                <a:latin typeface="arial"/>
              </a:rPr>
              <a:t> </a:t>
            </a:r>
          </a:p>
          <a:p>
            <a:pPr algn="l"/>
            <a:r>
              <a:rPr sz="900" dirty="0">
                <a:solidFill>
                  <a:srgbClr val="FFFFFF"/>
                </a:solidFill>
                <a:latin typeface="arial"/>
              </a:rPr>
              <a:t>In contrast, younger and middle-aged tenants report lower satisfaction and greater variation. The 25 to 34 group shows lower satisfaction for repairs in the last 12 months (65%) and time taken (53%), while the 35 to 44 group records the lowest score for complaints handling (29%).</a:t>
            </a:r>
          </a:p>
          <a:p>
            <a:pPr algn="l"/>
            <a:r>
              <a:rPr sz="900" dirty="0">
                <a:solidFill>
                  <a:prstClr val="black"/>
                </a:solidFill>
                <a:latin typeface="arial"/>
              </a:rPr>
              <a:t> </a:t>
            </a:r>
          </a:p>
          <a:p>
            <a:pPr algn="l"/>
            <a:r>
              <a:rPr sz="900" dirty="0">
                <a:solidFill>
                  <a:srgbClr val="FFFFFF"/>
                </a:solidFill>
                <a:latin typeface="arial"/>
              </a:rPr>
              <a:t>Notably, the 65–74 group reports lower satisfaction across several areas, including communal areas (33%) and ASB (0%), although these figures are based on small sample sizes and should be interpreted with caution.</a:t>
            </a:r>
          </a:p>
          <a:p>
            <a:pPr algn="l"/>
            <a:r>
              <a:rPr sz="900" dirty="0">
                <a:solidFill>
                  <a:prstClr val="black"/>
                </a:solidFill>
                <a:latin typeface="arial"/>
              </a:rPr>
              <a:t> </a:t>
            </a:r>
          </a:p>
          <a:p>
            <a:pPr algn="l"/>
            <a:r>
              <a:rPr sz="900" dirty="0">
                <a:solidFill>
                  <a:prstClr val="black"/>
                </a:solidFill>
                <a:latin typeface="arial"/>
              </a:rPr>
              <a:t> </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2</a:t>
            </a:fld>
            <a:endParaRPr lang="en-GB" altLang="en-US" sz="700" b="1">
              <a:solidFill>
                <a:schemeClr val="accent6">
                  <a:lumMod val="50000"/>
                </a:schemeClr>
              </a:solidFill>
              <a:latin typeface="+mj-lt"/>
            </a:endParaRPr>
          </a:p>
        </p:txBody>
      </p:sp>
      <p:sp>
        <p:nvSpPr>
          <p:cNvPr id="17413" name="New shape"/>
          <p:cNvSpPr/>
          <p:nvPr/>
        </p:nvSpPr>
        <p:spPr>
          <a:xfrm>
            <a:off x="0" y="0"/>
            <a:ext cx="2641600" cy="5143500"/>
          </a:xfrm>
          <a:prstGeom prst="rect">
            <a:avLst/>
          </a:prstGeom>
          <a:solidFill>
            <a:srgbClr val="1922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7414" name="New picture"/>
          <p:cNvPicPr/>
          <p:nvPr/>
        </p:nvPicPr>
        <p:blipFill>
          <a:blip r:embed="rId3"/>
          <a:stretch>
            <a:fillRect/>
          </a:stretch>
        </p:blipFill>
        <p:spPr>
          <a:xfrm>
            <a:off x="2070100" y="47625"/>
            <a:ext cx="457200" cy="812800"/>
          </a:xfrm>
          <a:prstGeom prst="rect">
            <a:avLst/>
          </a:prstGeom>
        </p:spPr>
      </p:pic>
      <p:graphicFrame>
        <p:nvGraphicFramePr>
          <p:cNvPr id="17415" name="New Table"/>
          <p:cNvGraphicFramePr>
            <a:graphicFrameLocks noGrp="1"/>
          </p:cNvGraphicFramePr>
          <p:nvPr/>
        </p:nvGraphicFramePr>
        <p:xfrm>
          <a:off x="3098800" y="1168400"/>
          <a:ext cx="3071812" cy="2604232"/>
        </p:xfrm>
        <a:graphic>
          <a:graphicData uri="http://schemas.openxmlformats.org/drawingml/2006/table">
            <a:tbl>
              <a:tblPr firstRow="1" bandRow="1">
                <a:tableStyleId>{5C22544A-7EE6-4342-B048-85BDC9FD1C3A}</a:tableStyleId>
              </a:tblPr>
              <a:tblGrid>
                <a:gridCol w="2107406">
                  <a:extLst>
                    <a:ext uri="{9D8B030D-6E8A-4147-A177-3AD203B41FA5}">
                      <a16:colId xmlns:a16="http://schemas.microsoft.com/office/drawing/2014/main" val="20000"/>
                    </a:ext>
                  </a:extLst>
                </a:gridCol>
                <a:gridCol w="964406">
                  <a:extLst>
                    <a:ext uri="{9D8B030D-6E8A-4147-A177-3AD203B41FA5}">
                      <a16:colId xmlns:a16="http://schemas.microsoft.com/office/drawing/2014/main" val="20001"/>
                    </a:ext>
                  </a:extLst>
                </a:gridCol>
              </a:tblGrid>
              <a:tr h="651058">
                <a:tc>
                  <a:txBody>
                    <a:bodyPr/>
                    <a:lstStyle/>
                    <a:p>
                      <a:pPr algn="l"/>
                      <a:r>
                        <a:rPr sz="1125" b="1" i="0" u="none">
                          <a:solidFill>
                            <a:srgbClr val="19224C"/>
                          </a:solidFill>
                          <a:latin typeface="arial"/>
                        </a:rPr>
                        <a:t>Well Maintained Home</a:t>
                      </a:r>
                    </a:p>
                  </a:txBody>
                  <a:tcPr marL="235744" marR="235744" marT="235744" marB="235744" anchor="ctr">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tc>
                  <a:txBody>
                    <a:bodyPr/>
                    <a:lstStyle/>
                    <a:p>
                      <a:pPr algn="l"/>
                      <a:r>
                        <a:rPr sz="1125" b="1" i="0" u="none">
                          <a:solidFill>
                            <a:srgbClr val="19224C"/>
                          </a:solidFill>
                          <a:latin typeface="arial"/>
                        </a:rPr>
                        <a:t>74%</a:t>
                      </a:r>
                    </a:p>
                  </a:txBody>
                  <a:tcPr marL="235744" marR="235744" marT="235744" marB="235744" anchor="ctr">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extLst>
                  <a:ext uri="{0D108BD9-81ED-4DB2-BD59-A6C34878D82A}">
                    <a16:rowId xmlns:a16="http://schemas.microsoft.com/office/drawing/2014/main" val="10000"/>
                  </a:ext>
                </a:extLst>
              </a:tr>
              <a:tr h="651058">
                <a:tc>
                  <a:txBody>
                    <a:bodyPr/>
                    <a:lstStyle/>
                    <a:p>
                      <a:pPr algn="l"/>
                      <a:r>
                        <a:rPr sz="1125" b="1" i="0" u="none">
                          <a:solidFill>
                            <a:srgbClr val="19224C"/>
                          </a:solidFill>
                          <a:latin typeface="arial"/>
                        </a:rPr>
                        <a:t>Safe Home</a:t>
                      </a:r>
                    </a:p>
                  </a:txBody>
                  <a:tcPr marL="235744" marR="235744" marT="235744" marB="235744" anchor="ctr">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tc>
                  <a:txBody>
                    <a:bodyPr/>
                    <a:lstStyle/>
                    <a:p>
                      <a:pPr algn="l"/>
                      <a:r>
                        <a:rPr sz="1125" b="1" i="0" u="none">
                          <a:solidFill>
                            <a:srgbClr val="19224C"/>
                          </a:solidFill>
                          <a:latin typeface="arial"/>
                        </a:rPr>
                        <a:t>76%</a:t>
                      </a:r>
                    </a:p>
                  </a:txBody>
                  <a:tcPr marL="235744" marR="235744" marT="235744" marB="235744" anchor="ctr">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extLst>
                  <a:ext uri="{0D108BD9-81ED-4DB2-BD59-A6C34878D82A}">
                    <a16:rowId xmlns:a16="http://schemas.microsoft.com/office/drawing/2014/main" val="10001"/>
                  </a:ext>
                </a:extLst>
              </a:tr>
              <a:tr h="651058">
                <a:tc>
                  <a:txBody>
                    <a:bodyPr/>
                    <a:lstStyle/>
                    <a:p>
                      <a:pPr algn="l"/>
                      <a:r>
                        <a:rPr sz="1125" b="1" i="0" u="none">
                          <a:solidFill>
                            <a:srgbClr val="19224C"/>
                          </a:solidFill>
                          <a:latin typeface="arial"/>
                        </a:rPr>
                        <a:t>Repairs Last 12 Months</a:t>
                      </a:r>
                    </a:p>
                  </a:txBody>
                  <a:tcPr marL="235744" marR="235744" marT="235744" marB="235744" anchor="ctr">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tc>
                  <a:txBody>
                    <a:bodyPr/>
                    <a:lstStyle/>
                    <a:p>
                      <a:pPr algn="l"/>
                      <a:r>
                        <a:rPr sz="1125" b="1" i="0" u="none">
                          <a:solidFill>
                            <a:srgbClr val="19224C"/>
                          </a:solidFill>
                          <a:latin typeface="arial"/>
                        </a:rPr>
                        <a:t>75%</a:t>
                      </a:r>
                    </a:p>
                  </a:txBody>
                  <a:tcPr marL="235744" marR="235744" marT="235744" marB="235744" anchor="ctr">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extLst>
                  <a:ext uri="{0D108BD9-81ED-4DB2-BD59-A6C34878D82A}">
                    <a16:rowId xmlns:a16="http://schemas.microsoft.com/office/drawing/2014/main" val="10002"/>
                  </a:ext>
                </a:extLst>
              </a:tr>
              <a:tr h="651058">
                <a:tc>
                  <a:txBody>
                    <a:bodyPr/>
                    <a:lstStyle/>
                    <a:p>
                      <a:pPr algn="l"/>
                      <a:r>
                        <a:rPr sz="1125" b="1" i="0" u="none">
                          <a:solidFill>
                            <a:srgbClr val="19224C"/>
                          </a:solidFill>
                          <a:latin typeface="arial"/>
                        </a:rPr>
                        <a:t>Time Taken Repairs</a:t>
                      </a:r>
                    </a:p>
                  </a:txBody>
                  <a:tcPr marL="235744" marR="235744" marT="235744" marB="235744" anchor="ctr">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tc>
                  <a:txBody>
                    <a:bodyPr/>
                    <a:lstStyle/>
                    <a:p>
                      <a:pPr algn="l"/>
                      <a:r>
                        <a:rPr sz="1125" b="1" i="0" u="none">
                          <a:solidFill>
                            <a:srgbClr val="19224C"/>
                          </a:solidFill>
                          <a:latin typeface="arial"/>
                        </a:rPr>
                        <a:t>68%</a:t>
                      </a:r>
                    </a:p>
                  </a:txBody>
                  <a:tcPr marL="235744" marR="235744" marT="235744" marB="235744" anchor="ctr">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extLst>
                  <a:ext uri="{0D108BD9-81ED-4DB2-BD59-A6C34878D82A}">
                    <a16:rowId xmlns:a16="http://schemas.microsoft.com/office/drawing/2014/main" val="10003"/>
                  </a:ext>
                </a:extLst>
              </a:tr>
            </a:tbl>
          </a:graphicData>
        </a:graphic>
      </p:graphicFrame>
      <p:pic>
        <p:nvPicPr>
          <p:cNvPr id="17416" name="New picture"/>
          <p:cNvPicPr/>
          <p:nvPr/>
        </p:nvPicPr>
        <p:blipFill>
          <a:blip r:embed="rId4"/>
          <a:stretch>
            <a:fillRect/>
          </a:stretch>
        </p:blipFill>
        <p:spPr>
          <a:xfrm>
            <a:off x="3314700" y="1498600"/>
            <a:ext cx="2425700" cy="355600"/>
          </a:xfrm>
          <a:prstGeom prst="rect">
            <a:avLst/>
          </a:prstGeom>
        </p:spPr>
      </p:pic>
      <p:sp>
        <p:nvSpPr>
          <p:cNvPr id="17417" name="New shape"/>
          <p:cNvSpPr/>
          <p:nvPr/>
        </p:nvSpPr>
        <p:spPr>
          <a:xfrm>
            <a:off x="2921000" y="63500"/>
            <a:ext cx="1993900" cy="495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800" b="1">
                <a:solidFill>
                  <a:srgbClr val="19224C"/>
                </a:solidFill>
                <a:latin typeface="arial"/>
              </a:rPr>
              <a:t>TSM Key Metrics</a:t>
            </a:r>
          </a:p>
        </p:txBody>
      </p:sp>
      <p:sp>
        <p:nvSpPr>
          <p:cNvPr id="17418" name="New shape"/>
          <p:cNvSpPr/>
          <p:nvPr/>
        </p:nvSpPr>
        <p:spPr>
          <a:xfrm rot="5400000" flipH="1">
            <a:off x="4254500" y="-273050"/>
            <a:ext cx="0" cy="2667000"/>
          </a:xfrm>
          <a:prstGeom prst="line">
            <a:avLst/>
          </a:prstGeom>
          <a:solidFill>
            <a:srgbClr val="4C4C4C"/>
          </a:solidFill>
          <a:ln w="19050">
            <a:solidFill>
              <a:srgbClr val="A513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graphicFrame>
        <p:nvGraphicFramePr>
          <p:cNvPr id="17419" name="New Table"/>
          <p:cNvGraphicFramePr>
            <a:graphicFrameLocks noGrp="1"/>
          </p:cNvGraphicFramePr>
          <p:nvPr/>
        </p:nvGraphicFramePr>
        <p:xfrm>
          <a:off x="5207000" y="4279900"/>
          <a:ext cx="1857375" cy="528638"/>
        </p:xfrm>
        <a:graphic>
          <a:graphicData uri="http://schemas.openxmlformats.org/drawingml/2006/table">
            <a:tbl>
              <a:tblPr firstRow="1" bandRow="1">
                <a:tableStyleId>{5C22544A-7EE6-4342-B048-85BDC9FD1C3A}</a:tableStyleId>
              </a:tblPr>
              <a:tblGrid>
                <a:gridCol w="1278647">
                  <a:extLst>
                    <a:ext uri="{9D8B030D-6E8A-4147-A177-3AD203B41FA5}">
                      <a16:colId xmlns:a16="http://schemas.microsoft.com/office/drawing/2014/main" val="20000"/>
                    </a:ext>
                  </a:extLst>
                </a:gridCol>
                <a:gridCol w="578728">
                  <a:extLst>
                    <a:ext uri="{9D8B030D-6E8A-4147-A177-3AD203B41FA5}">
                      <a16:colId xmlns:a16="http://schemas.microsoft.com/office/drawing/2014/main" val="20001"/>
                    </a:ext>
                  </a:extLst>
                </a:gridCol>
              </a:tblGrid>
              <a:tr h="527019">
                <a:tc>
                  <a:txBody>
                    <a:bodyPr/>
                    <a:lstStyle/>
                    <a:p>
                      <a:pPr algn="l"/>
                      <a:r>
                        <a:rPr sz="1125" b="1" i="0" u="none">
                          <a:solidFill>
                            <a:srgbClr val="19224C"/>
                          </a:solidFill>
                          <a:latin typeface="arial"/>
                        </a:rPr>
                        <a:t>Neighbourhood Contribution</a:t>
                      </a:r>
                    </a:p>
                  </a:txBody>
                  <a:tcPr marL="92869" marR="92869" marT="92869" marB="92869" anchor="b">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tc>
                  <a:txBody>
                    <a:bodyPr/>
                    <a:lstStyle/>
                    <a:p>
                      <a:pPr algn="l"/>
                      <a:r>
                        <a:rPr sz="1125" b="1" i="0" u="none">
                          <a:solidFill>
                            <a:srgbClr val="19224C"/>
                          </a:solidFill>
                          <a:latin typeface="arial"/>
                        </a:rPr>
                        <a:t>59%</a:t>
                      </a:r>
                    </a:p>
                  </a:txBody>
                  <a:tcPr marL="92869" marR="92869" marT="92869" marB="92869" anchor="b">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extLst>
                  <a:ext uri="{0D108BD9-81ED-4DB2-BD59-A6C34878D82A}">
                    <a16:rowId xmlns:a16="http://schemas.microsoft.com/office/drawing/2014/main" val="10000"/>
                  </a:ext>
                </a:extLst>
              </a:tr>
            </a:tbl>
          </a:graphicData>
        </a:graphic>
      </p:graphicFrame>
      <p:graphicFrame>
        <p:nvGraphicFramePr>
          <p:cNvPr id="17420" name="New Table"/>
          <p:cNvGraphicFramePr>
            <a:graphicFrameLocks noGrp="1"/>
          </p:cNvGraphicFramePr>
          <p:nvPr/>
        </p:nvGraphicFramePr>
        <p:xfrm>
          <a:off x="3213100" y="4279900"/>
          <a:ext cx="1857375" cy="528638"/>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tblGrid>
              <a:tr h="527019">
                <a:tc>
                  <a:txBody>
                    <a:bodyPr/>
                    <a:lstStyle/>
                    <a:p>
                      <a:pPr algn="l"/>
                      <a:r>
                        <a:rPr sz="1125" b="1" i="0" u="none">
                          <a:solidFill>
                            <a:srgbClr val="19224C"/>
                          </a:solidFill>
                          <a:latin typeface="arial"/>
                        </a:rPr>
                        <a:t>Communal Areas</a:t>
                      </a:r>
                    </a:p>
                  </a:txBody>
                  <a:tcPr marL="92869" marR="92869" marT="92869" marB="92869" anchor="b">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tc>
                  <a:txBody>
                    <a:bodyPr/>
                    <a:lstStyle/>
                    <a:p>
                      <a:pPr algn="l"/>
                      <a:r>
                        <a:rPr sz="1125" b="1" i="0" u="none">
                          <a:solidFill>
                            <a:srgbClr val="19224C"/>
                          </a:solidFill>
                          <a:latin typeface="arial"/>
                        </a:rPr>
                        <a:t>71%</a:t>
                      </a:r>
                    </a:p>
                  </a:txBody>
                  <a:tcPr marL="92869" marR="92869" marT="92869" marB="92869" anchor="b">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extLst>
                  <a:ext uri="{0D108BD9-81ED-4DB2-BD59-A6C34878D82A}">
                    <a16:rowId xmlns:a16="http://schemas.microsoft.com/office/drawing/2014/main" val="10000"/>
                  </a:ext>
                </a:extLst>
              </a:tr>
            </a:tbl>
          </a:graphicData>
        </a:graphic>
      </p:graphicFrame>
      <p:graphicFrame>
        <p:nvGraphicFramePr>
          <p:cNvPr id="17421" name="New Table"/>
          <p:cNvGraphicFramePr>
            <a:graphicFrameLocks noGrp="1"/>
          </p:cNvGraphicFramePr>
          <p:nvPr/>
        </p:nvGraphicFramePr>
        <p:xfrm>
          <a:off x="7353300" y="4279900"/>
          <a:ext cx="1857375" cy="528638"/>
        </p:xfrm>
        <a:graphic>
          <a:graphicData uri="http://schemas.openxmlformats.org/drawingml/2006/table">
            <a:tbl>
              <a:tblPr firstRow="1" bandRow="1">
                <a:tableStyleId>{5C22544A-7EE6-4342-B048-85BDC9FD1C3A}</a:tableStyleId>
              </a:tblPr>
              <a:tblGrid>
                <a:gridCol w="1178719">
                  <a:extLst>
                    <a:ext uri="{9D8B030D-6E8A-4147-A177-3AD203B41FA5}">
                      <a16:colId xmlns:a16="http://schemas.microsoft.com/office/drawing/2014/main" val="20000"/>
                    </a:ext>
                  </a:extLst>
                </a:gridCol>
                <a:gridCol w="678656">
                  <a:extLst>
                    <a:ext uri="{9D8B030D-6E8A-4147-A177-3AD203B41FA5}">
                      <a16:colId xmlns:a16="http://schemas.microsoft.com/office/drawing/2014/main" val="20001"/>
                    </a:ext>
                  </a:extLst>
                </a:gridCol>
              </a:tblGrid>
              <a:tr h="527019">
                <a:tc>
                  <a:txBody>
                    <a:bodyPr/>
                    <a:lstStyle/>
                    <a:p>
                      <a:pPr algn="l"/>
                      <a:r>
                        <a:rPr sz="1125" b="1" i="0" u="none">
                          <a:solidFill>
                            <a:srgbClr val="19224C"/>
                          </a:solidFill>
                          <a:latin typeface="arial"/>
                        </a:rPr>
                        <a:t>Approach to ASB</a:t>
                      </a:r>
                    </a:p>
                  </a:txBody>
                  <a:tcPr marL="92869" marR="92869" marT="92869" marB="92869" anchor="b">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tc>
                  <a:txBody>
                    <a:bodyPr/>
                    <a:lstStyle/>
                    <a:p>
                      <a:pPr algn="l"/>
                      <a:r>
                        <a:rPr sz="1125" b="1" i="0" u="none">
                          <a:solidFill>
                            <a:srgbClr val="19224C"/>
                          </a:solidFill>
                          <a:latin typeface="arial"/>
                        </a:rPr>
                        <a:t>61%</a:t>
                      </a:r>
                    </a:p>
                  </a:txBody>
                  <a:tcPr marL="92869" marR="92869" marT="92869" marB="92869" anchor="b">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extLst>
                  <a:ext uri="{0D108BD9-81ED-4DB2-BD59-A6C34878D82A}">
                    <a16:rowId xmlns:a16="http://schemas.microsoft.com/office/drawing/2014/main" val="10000"/>
                  </a:ext>
                </a:extLst>
              </a:tr>
            </a:tbl>
          </a:graphicData>
        </a:graphic>
      </p:graphicFrame>
      <p:graphicFrame>
        <p:nvGraphicFramePr>
          <p:cNvPr id="17422" name="New Table"/>
          <p:cNvGraphicFramePr>
            <a:graphicFrameLocks noGrp="1"/>
          </p:cNvGraphicFramePr>
          <p:nvPr/>
        </p:nvGraphicFramePr>
        <p:xfrm>
          <a:off x="6311900" y="1168400"/>
          <a:ext cx="2928937" cy="2604232"/>
        </p:xfrm>
        <a:graphic>
          <a:graphicData uri="http://schemas.openxmlformats.org/drawingml/2006/table">
            <a:tbl>
              <a:tblPr firstRow="1" bandRow="1">
                <a:tableStyleId>{5C22544A-7EE6-4342-B048-85BDC9FD1C3A}</a:tableStyleId>
              </a:tblPr>
              <a:tblGrid>
                <a:gridCol w="2107406">
                  <a:extLst>
                    <a:ext uri="{9D8B030D-6E8A-4147-A177-3AD203B41FA5}">
                      <a16:colId xmlns:a16="http://schemas.microsoft.com/office/drawing/2014/main" val="20000"/>
                    </a:ext>
                  </a:extLst>
                </a:gridCol>
                <a:gridCol w="821531">
                  <a:extLst>
                    <a:ext uri="{9D8B030D-6E8A-4147-A177-3AD203B41FA5}">
                      <a16:colId xmlns:a16="http://schemas.microsoft.com/office/drawing/2014/main" val="20001"/>
                    </a:ext>
                  </a:extLst>
                </a:gridCol>
              </a:tblGrid>
              <a:tr h="651058">
                <a:tc>
                  <a:txBody>
                    <a:bodyPr/>
                    <a:lstStyle/>
                    <a:p>
                      <a:pPr algn="l"/>
                      <a:r>
                        <a:rPr sz="1125" b="1" i="0" u="none">
                          <a:solidFill>
                            <a:srgbClr val="19224C"/>
                          </a:solidFill>
                          <a:latin typeface="arial"/>
                        </a:rPr>
                        <a:t>Listens &amp; Acts</a:t>
                      </a:r>
                    </a:p>
                  </a:txBody>
                  <a:tcPr marL="235744" marR="235744" marT="235744" marB="235744" anchor="ctr">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tc>
                  <a:txBody>
                    <a:bodyPr/>
                    <a:lstStyle/>
                    <a:p>
                      <a:pPr algn="l"/>
                      <a:r>
                        <a:rPr sz="1125" b="1" i="0" u="none">
                          <a:solidFill>
                            <a:srgbClr val="19224C"/>
                          </a:solidFill>
                          <a:latin typeface="arial"/>
                        </a:rPr>
                        <a:t>67%</a:t>
                      </a:r>
                    </a:p>
                  </a:txBody>
                  <a:tcPr marL="235744" marR="235744" marT="235744" marB="235744" anchor="ctr">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extLst>
                  <a:ext uri="{0D108BD9-81ED-4DB2-BD59-A6C34878D82A}">
                    <a16:rowId xmlns:a16="http://schemas.microsoft.com/office/drawing/2014/main" val="10000"/>
                  </a:ext>
                </a:extLst>
              </a:tr>
              <a:tr h="651058">
                <a:tc>
                  <a:txBody>
                    <a:bodyPr/>
                    <a:lstStyle/>
                    <a:p>
                      <a:pPr algn="l"/>
                      <a:r>
                        <a:rPr sz="1125" b="1" i="0" u="none">
                          <a:solidFill>
                            <a:srgbClr val="19224C"/>
                          </a:solidFill>
                          <a:latin typeface="arial"/>
                        </a:rPr>
                        <a:t>Kept Informed</a:t>
                      </a:r>
                    </a:p>
                  </a:txBody>
                  <a:tcPr marL="235744" marR="235744" marT="235744" marB="235744" anchor="ctr">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tc>
                  <a:txBody>
                    <a:bodyPr/>
                    <a:lstStyle/>
                    <a:p>
                      <a:pPr algn="l"/>
                      <a:r>
                        <a:rPr sz="1125" b="1" i="0" u="none">
                          <a:solidFill>
                            <a:srgbClr val="19224C"/>
                          </a:solidFill>
                          <a:latin typeface="arial"/>
                        </a:rPr>
                        <a:t>68%</a:t>
                      </a:r>
                    </a:p>
                  </a:txBody>
                  <a:tcPr marL="235744" marR="235744" marT="235744" marB="235744" anchor="ctr">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extLst>
                  <a:ext uri="{0D108BD9-81ED-4DB2-BD59-A6C34878D82A}">
                    <a16:rowId xmlns:a16="http://schemas.microsoft.com/office/drawing/2014/main" val="10001"/>
                  </a:ext>
                </a:extLst>
              </a:tr>
              <a:tr h="651058">
                <a:tc>
                  <a:txBody>
                    <a:bodyPr/>
                    <a:lstStyle/>
                    <a:p>
                      <a:pPr algn="l"/>
                      <a:r>
                        <a:rPr sz="1125" b="1" i="0" u="none">
                          <a:solidFill>
                            <a:srgbClr val="19224C"/>
                          </a:solidFill>
                          <a:latin typeface="arial"/>
                        </a:rPr>
                        <a:t>Fairly &amp; with Respect</a:t>
                      </a:r>
                    </a:p>
                  </a:txBody>
                  <a:tcPr marL="235744" marR="235744" marT="235744" marB="235744" anchor="ctr">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tc>
                  <a:txBody>
                    <a:bodyPr/>
                    <a:lstStyle/>
                    <a:p>
                      <a:pPr algn="l"/>
                      <a:r>
                        <a:rPr sz="1125" b="1" i="0" u="none">
                          <a:solidFill>
                            <a:srgbClr val="19224C"/>
                          </a:solidFill>
                          <a:latin typeface="arial"/>
                        </a:rPr>
                        <a:t>79%</a:t>
                      </a:r>
                    </a:p>
                  </a:txBody>
                  <a:tcPr marL="235744" marR="235744" marT="235744" marB="235744" anchor="ctr">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extLst>
                  <a:ext uri="{0D108BD9-81ED-4DB2-BD59-A6C34878D82A}">
                    <a16:rowId xmlns:a16="http://schemas.microsoft.com/office/drawing/2014/main" val="10002"/>
                  </a:ext>
                </a:extLst>
              </a:tr>
              <a:tr h="651058">
                <a:tc>
                  <a:txBody>
                    <a:bodyPr/>
                    <a:lstStyle/>
                    <a:p>
                      <a:pPr algn="l"/>
                      <a:r>
                        <a:rPr sz="1125" b="1" i="0" u="none">
                          <a:solidFill>
                            <a:srgbClr val="19224C"/>
                          </a:solidFill>
                          <a:latin typeface="arial"/>
                        </a:rPr>
                        <a:t>Complaints Handling</a:t>
                      </a:r>
                    </a:p>
                  </a:txBody>
                  <a:tcPr marL="235744" marR="235744" marT="235744" marB="235744" anchor="ctr">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tc>
                  <a:txBody>
                    <a:bodyPr/>
                    <a:lstStyle/>
                    <a:p>
                      <a:pPr algn="l"/>
                      <a:r>
                        <a:rPr sz="1125" b="1" i="0" u="none">
                          <a:solidFill>
                            <a:srgbClr val="19224C"/>
                          </a:solidFill>
                          <a:latin typeface="arial"/>
                        </a:rPr>
                        <a:t>64%</a:t>
                      </a:r>
                    </a:p>
                  </a:txBody>
                  <a:tcPr marL="235744" marR="235744" marT="235744" marB="235744" anchor="ctr">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extLst>
                  <a:ext uri="{0D108BD9-81ED-4DB2-BD59-A6C34878D82A}">
                    <a16:rowId xmlns:a16="http://schemas.microsoft.com/office/drawing/2014/main" val="10003"/>
                  </a:ext>
                </a:extLst>
              </a:tr>
            </a:tbl>
          </a:graphicData>
        </a:graphic>
      </p:graphicFrame>
      <p:sp>
        <p:nvSpPr>
          <p:cNvPr id="17423" name="New shape"/>
          <p:cNvSpPr/>
          <p:nvPr/>
        </p:nvSpPr>
        <p:spPr>
          <a:xfrm>
            <a:off x="2997200" y="850900"/>
            <a:ext cx="2641600"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200" b="1">
                <a:solidFill>
                  <a:srgbClr val="19224C"/>
                </a:solidFill>
                <a:latin typeface="arial"/>
              </a:rPr>
              <a:t>Keeping Properties in Good Repair</a:t>
            </a:r>
          </a:p>
        </p:txBody>
      </p:sp>
      <p:sp>
        <p:nvSpPr>
          <p:cNvPr id="17424" name="New shape"/>
          <p:cNvSpPr/>
          <p:nvPr/>
        </p:nvSpPr>
        <p:spPr>
          <a:xfrm>
            <a:off x="6210300" y="850900"/>
            <a:ext cx="2489200"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200" b="1">
                <a:solidFill>
                  <a:srgbClr val="19224C"/>
                </a:solidFill>
                <a:latin typeface="arial"/>
              </a:rPr>
              <a:t>Respectful &amp; Helpful Engagement</a:t>
            </a:r>
          </a:p>
        </p:txBody>
      </p:sp>
      <p:sp>
        <p:nvSpPr>
          <p:cNvPr id="17425" name="New shape"/>
          <p:cNvSpPr/>
          <p:nvPr/>
        </p:nvSpPr>
        <p:spPr>
          <a:xfrm>
            <a:off x="4419600" y="3848100"/>
            <a:ext cx="32766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200" b="1">
                <a:solidFill>
                  <a:srgbClr val="19224C"/>
                </a:solidFill>
                <a:latin typeface="arial"/>
              </a:rPr>
              <a:t>Responsible Neighbourhood Management</a:t>
            </a:r>
          </a:p>
        </p:txBody>
      </p:sp>
      <p:sp>
        <p:nvSpPr>
          <p:cNvPr id="17426" name="New shape"/>
          <p:cNvSpPr/>
          <p:nvPr/>
        </p:nvSpPr>
        <p:spPr>
          <a:xfrm rot="5400000" flipH="1">
            <a:off x="7435850" y="-241300"/>
            <a:ext cx="0" cy="2603500"/>
          </a:xfrm>
          <a:prstGeom prst="line">
            <a:avLst/>
          </a:prstGeom>
          <a:solidFill>
            <a:srgbClr val="4C4C4C"/>
          </a:solidFill>
          <a:ln w="19050">
            <a:solidFill>
              <a:srgbClr val="19224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7427" name="New shape"/>
          <p:cNvSpPr/>
          <p:nvPr/>
        </p:nvSpPr>
        <p:spPr>
          <a:xfrm rot="5400000" flipH="1">
            <a:off x="5962650" y="2489200"/>
            <a:ext cx="0" cy="3213100"/>
          </a:xfrm>
          <a:prstGeom prst="line">
            <a:avLst/>
          </a:prstGeom>
          <a:solidFill>
            <a:srgbClr val="4C4C4C"/>
          </a:solidFill>
          <a:ln w="19050">
            <a:solidFill>
              <a:srgbClr val="2E8B5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pic>
        <p:nvPicPr>
          <p:cNvPr id="17428" name="New picture"/>
          <p:cNvPicPr/>
          <p:nvPr/>
        </p:nvPicPr>
        <p:blipFill>
          <a:blip r:embed="rId5"/>
          <a:stretch>
            <a:fillRect/>
          </a:stretch>
        </p:blipFill>
        <p:spPr>
          <a:xfrm>
            <a:off x="6921500" y="4241800"/>
            <a:ext cx="482600" cy="482600"/>
          </a:xfrm>
          <a:prstGeom prst="rect">
            <a:avLst/>
          </a:prstGeom>
        </p:spPr>
      </p:pic>
      <p:pic>
        <p:nvPicPr>
          <p:cNvPr id="17429" name="New picture"/>
          <p:cNvPicPr/>
          <p:nvPr/>
        </p:nvPicPr>
        <p:blipFill>
          <a:blip r:embed="rId6"/>
          <a:stretch>
            <a:fillRect/>
          </a:stretch>
        </p:blipFill>
        <p:spPr>
          <a:xfrm>
            <a:off x="2781300" y="4241800"/>
            <a:ext cx="482600" cy="482600"/>
          </a:xfrm>
          <a:prstGeom prst="rect">
            <a:avLst/>
          </a:prstGeom>
        </p:spPr>
      </p:pic>
      <p:pic>
        <p:nvPicPr>
          <p:cNvPr id="17430" name="New picture"/>
          <p:cNvPicPr/>
          <p:nvPr/>
        </p:nvPicPr>
        <p:blipFill>
          <a:blip r:embed="rId7"/>
          <a:stretch>
            <a:fillRect/>
          </a:stretch>
        </p:blipFill>
        <p:spPr>
          <a:xfrm>
            <a:off x="5994400" y="3175000"/>
            <a:ext cx="482600" cy="482600"/>
          </a:xfrm>
          <a:prstGeom prst="rect">
            <a:avLst/>
          </a:prstGeom>
        </p:spPr>
      </p:pic>
      <p:pic>
        <p:nvPicPr>
          <p:cNvPr id="17431" name="New picture"/>
          <p:cNvPicPr/>
          <p:nvPr/>
        </p:nvPicPr>
        <p:blipFill>
          <a:blip r:embed="rId8"/>
          <a:stretch>
            <a:fillRect/>
          </a:stretch>
        </p:blipFill>
        <p:spPr>
          <a:xfrm>
            <a:off x="5994400" y="2527300"/>
            <a:ext cx="482600" cy="482600"/>
          </a:xfrm>
          <a:prstGeom prst="rect">
            <a:avLst/>
          </a:prstGeom>
        </p:spPr>
      </p:pic>
      <p:pic>
        <p:nvPicPr>
          <p:cNvPr id="17432" name="New picture"/>
          <p:cNvPicPr/>
          <p:nvPr/>
        </p:nvPicPr>
        <p:blipFill>
          <a:blip r:embed="rId9"/>
          <a:stretch>
            <a:fillRect/>
          </a:stretch>
        </p:blipFill>
        <p:spPr>
          <a:xfrm>
            <a:off x="5994400" y="1892300"/>
            <a:ext cx="482600" cy="482600"/>
          </a:xfrm>
          <a:prstGeom prst="rect">
            <a:avLst/>
          </a:prstGeom>
        </p:spPr>
      </p:pic>
      <p:pic>
        <p:nvPicPr>
          <p:cNvPr id="17433" name="New picture"/>
          <p:cNvPicPr/>
          <p:nvPr/>
        </p:nvPicPr>
        <p:blipFill>
          <a:blip r:embed="rId10"/>
          <a:stretch>
            <a:fillRect/>
          </a:stretch>
        </p:blipFill>
        <p:spPr>
          <a:xfrm>
            <a:off x="5994400" y="1244600"/>
            <a:ext cx="482600" cy="482600"/>
          </a:xfrm>
          <a:prstGeom prst="rect">
            <a:avLst/>
          </a:prstGeom>
        </p:spPr>
      </p:pic>
      <p:pic>
        <p:nvPicPr>
          <p:cNvPr id="17434" name="New picture"/>
          <p:cNvPicPr/>
          <p:nvPr/>
        </p:nvPicPr>
        <p:blipFill>
          <a:blip r:embed="rId11"/>
          <a:stretch>
            <a:fillRect/>
          </a:stretch>
        </p:blipFill>
        <p:spPr>
          <a:xfrm>
            <a:off x="2781300" y="1244600"/>
            <a:ext cx="482600" cy="482600"/>
          </a:xfrm>
          <a:prstGeom prst="rect">
            <a:avLst/>
          </a:prstGeom>
        </p:spPr>
      </p:pic>
      <p:pic>
        <p:nvPicPr>
          <p:cNvPr id="17435" name="New picture"/>
          <p:cNvPicPr/>
          <p:nvPr/>
        </p:nvPicPr>
        <p:blipFill>
          <a:blip r:embed="rId12"/>
          <a:stretch>
            <a:fillRect/>
          </a:stretch>
        </p:blipFill>
        <p:spPr>
          <a:xfrm>
            <a:off x="4775200" y="4241800"/>
            <a:ext cx="482600" cy="482600"/>
          </a:xfrm>
          <a:prstGeom prst="rect">
            <a:avLst/>
          </a:prstGeom>
        </p:spPr>
      </p:pic>
      <p:pic>
        <p:nvPicPr>
          <p:cNvPr id="17436" name="New picture"/>
          <p:cNvPicPr/>
          <p:nvPr/>
        </p:nvPicPr>
        <p:blipFill>
          <a:blip r:embed="rId13"/>
          <a:stretch>
            <a:fillRect/>
          </a:stretch>
        </p:blipFill>
        <p:spPr>
          <a:xfrm>
            <a:off x="2781300" y="2527300"/>
            <a:ext cx="482600" cy="482600"/>
          </a:xfrm>
          <a:prstGeom prst="rect">
            <a:avLst/>
          </a:prstGeom>
        </p:spPr>
      </p:pic>
      <p:pic>
        <p:nvPicPr>
          <p:cNvPr id="17437" name="New picture"/>
          <p:cNvPicPr/>
          <p:nvPr/>
        </p:nvPicPr>
        <p:blipFill>
          <a:blip r:embed="rId14"/>
          <a:stretch>
            <a:fillRect/>
          </a:stretch>
        </p:blipFill>
        <p:spPr>
          <a:xfrm>
            <a:off x="2781300" y="1892300"/>
            <a:ext cx="482600" cy="482600"/>
          </a:xfrm>
          <a:prstGeom prst="rect">
            <a:avLst/>
          </a:prstGeom>
        </p:spPr>
      </p:pic>
      <p:pic>
        <p:nvPicPr>
          <p:cNvPr id="17438" name="New picture"/>
          <p:cNvPicPr/>
          <p:nvPr/>
        </p:nvPicPr>
        <p:blipFill>
          <a:blip r:embed="rId15"/>
          <a:stretch>
            <a:fillRect/>
          </a:stretch>
        </p:blipFill>
        <p:spPr>
          <a:xfrm>
            <a:off x="2781300" y="3175000"/>
            <a:ext cx="482600" cy="482600"/>
          </a:xfrm>
          <a:prstGeom prst="rect">
            <a:avLst/>
          </a:prstGeom>
        </p:spPr>
      </p:pic>
      <p:graphicFrame>
        <p:nvGraphicFramePr>
          <p:cNvPr id="17439" name="New Table"/>
          <p:cNvGraphicFramePr>
            <a:graphicFrameLocks noGrp="1"/>
          </p:cNvGraphicFramePr>
          <p:nvPr>
            <p:extLst>
              <p:ext uri="{D42A27DB-BD31-4B8C-83A1-F6EECF244321}">
                <p14:modId xmlns:p14="http://schemas.microsoft.com/office/powerpoint/2010/main" val="1899729248"/>
              </p:ext>
            </p:extLst>
          </p:nvPr>
        </p:nvGraphicFramePr>
        <p:xfrm>
          <a:off x="1299397" y="-88783"/>
          <a:ext cx="857250" cy="580792"/>
        </p:xfrm>
        <a:graphic>
          <a:graphicData uri="http://schemas.openxmlformats.org/drawingml/2006/table">
            <a:tbl>
              <a:tblPr firstRow="1" bandRow="1">
                <a:tableStyleId>{5C22544A-7EE6-4342-B048-85BDC9FD1C3A}</a:tableStyleId>
              </a:tblPr>
              <a:tblGrid>
                <a:gridCol w="857250">
                  <a:extLst>
                    <a:ext uri="{9D8B030D-6E8A-4147-A177-3AD203B41FA5}">
                      <a16:colId xmlns:a16="http://schemas.microsoft.com/office/drawing/2014/main" val="20000"/>
                    </a:ext>
                  </a:extLst>
                </a:gridCol>
              </a:tblGrid>
              <a:tr h="580792">
                <a:tc>
                  <a:txBody>
                    <a:bodyPr/>
                    <a:lstStyle/>
                    <a:p>
                      <a:pPr algn="l"/>
                      <a:r>
                        <a:rPr sz="2475" b="1" i="0" u="none">
                          <a:solidFill>
                            <a:srgbClr val="FFFFFF"/>
                          </a:solidFill>
                          <a:latin typeface="arial"/>
                        </a:rPr>
                        <a:t>74%</a:t>
                      </a:r>
                    </a:p>
                  </a:txBody>
                  <a:tcPr marL="92869" marR="92869" marT="92869" marB="92869" anchor="ctr">
                    <a:lnL w="0" cmpd="sng">
                      <a:solidFill>
                        <a:srgbClr val="FFFFFF">
                          <a:alpha val="0"/>
                        </a:srgbClr>
                      </a:solidFill>
                      <a:prstDash val="solid"/>
                    </a:lnL>
                    <a:lnR w="0" cmpd="sng">
                      <a:solidFill>
                        <a:srgbClr val="FFFFFF">
                          <a:alpha val="0"/>
                        </a:srgbClr>
                      </a:solidFill>
                      <a:prstDash val="solid"/>
                    </a:lnR>
                    <a:lnT w="0" cmpd="sng">
                      <a:solidFill>
                        <a:srgbClr val="FFFFFF">
                          <a:alpha val="0"/>
                        </a:srgbClr>
                      </a:solidFill>
                      <a:prstDash val="solid"/>
                    </a:lnT>
                    <a:lnB w="0" cmpd="sng">
                      <a:solidFill>
                        <a:srgbClr val="FFFFFF">
                          <a:alpha val="0"/>
                        </a:srgbClr>
                      </a:solidFill>
                      <a:prstDash val="solid"/>
                    </a:lnB>
                    <a:solidFill>
                      <a:srgbClr val="FFFFFF">
                        <a:alpha val="0"/>
                      </a:srgbClr>
                    </a:solidFill>
                  </a:tcPr>
                </a:tc>
                <a:extLst>
                  <a:ext uri="{0D108BD9-81ED-4DB2-BD59-A6C34878D82A}">
                    <a16:rowId xmlns:a16="http://schemas.microsoft.com/office/drawing/2014/main" val="10000"/>
                  </a:ext>
                </a:extLst>
              </a:tr>
            </a:tbl>
          </a:graphicData>
        </a:graphic>
      </p:graphicFrame>
      <p:sp>
        <p:nvSpPr>
          <p:cNvPr id="17440" name="New shape"/>
          <p:cNvSpPr/>
          <p:nvPr/>
        </p:nvSpPr>
        <p:spPr>
          <a:xfrm>
            <a:off x="233754" y="244475"/>
            <a:ext cx="1892300" cy="419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500" b="1">
                <a:solidFill>
                  <a:srgbClr val="FFFFFF"/>
                </a:solidFill>
                <a:latin typeface="arial"/>
              </a:rPr>
              <a:t>Overall Satisfaction</a:t>
            </a:r>
          </a:p>
        </p:txBody>
      </p:sp>
      <p:pic>
        <p:nvPicPr>
          <p:cNvPr id="17441" name="New picture"/>
          <p:cNvPicPr/>
          <p:nvPr/>
        </p:nvPicPr>
        <p:blipFill>
          <a:blip r:embed="rId16"/>
          <a:stretch>
            <a:fillRect/>
          </a:stretch>
        </p:blipFill>
        <p:spPr>
          <a:xfrm>
            <a:off x="3314700" y="2133600"/>
            <a:ext cx="2425700" cy="355600"/>
          </a:xfrm>
          <a:prstGeom prst="rect">
            <a:avLst/>
          </a:prstGeom>
        </p:spPr>
      </p:pic>
      <p:pic>
        <p:nvPicPr>
          <p:cNvPr id="17442" name="New picture"/>
          <p:cNvPicPr/>
          <p:nvPr/>
        </p:nvPicPr>
        <p:blipFill>
          <a:blip r:embed="rId17"/>
          <a:stretch>
            <a:fillRect/>
          </a:stretch>
        </p:blipFill>
        <p:spPr>
          <a:xfrm>
            <a:off x="3314700" y="2781300"/>
            <a:ext cx="2425700" cy="355600"/>
          </a:xfrm>
          <a:prstGeom prst="rect">
            <a:avLst/>
          </a:prstGeom>
        </p:spPr>
      </p:pic>
      <p:pic>
        <p:nvPicPr>
          <p:cNvPr id="17443" name="New picture"/>
          <p:cNvPicPr/>
          <p:nvPr/>
        </p:nvPicPr>
        <p:blipFill>
          <a:blip r:embed="rId18"/>
          <a:stretch>
            <a:fillRect/>
          </a:stretch>
        </p:blipFill>
        <p:spPr>
          <a:xfrm>
            <a:off x="3314700" y="3429000"/>
            <a:ext cx="2425700" cy="355600"/>
          </a:xfrm>
          <a:prstGeom prst="rect">
            <a:avLst/>
          </a:prstGeom>
        </p:spPr>
      </p:pic>
      <p:pic>
        <p:nvPicPr>
          <p:cNvPr id="17444" name="New picture"/>
          <p:cNvPicPr/>
          <p:nvPr/>
        </p:nvPicPr>
        <p:blipFill>
          <a:blip r:embed="rId19"/>
          <a:stretch>
            <a:fillRect/>
          </a:stretch>
        </p:blipFill>
        <p:spPr>
          <a:xfrm>
            <a:off x="6527800" y="1498600"/>
            <a:ext cx="2425700" cy="355600"/>
          </a:xfrm>
          <a:prstGeom prst="rect">
            <a:avLst/>
          </a:prstGeom>
        </p:spPr>
      </p:pic>
      <p:pic>
        <p:nvPicPr>
          <p:cNvPr id="17445" name="New picture"/>
          <p:cNvPicPr/>
          <p:nvPr/>
        </p:nvPicPr>
        <p:blipFill>
          <a:blip r:embed="rId20"/>
          <a:stretch>
            <a:fillRect/>
          </a:stretch>
        </p:blipFill>
        <p:spPr>
          <a:xfrm>
            <a:off x="6527800" y="2133600"/>
            <a:ext cx="2425700" cy="355600"/>
          </a:xfrm>
          <a:prstGeom prst="rect">
            <a:avLst/>
          </a:prstGeom>
        </p:spPr>
      </p:pic>
      <p:pic>
        <p:nvPicPr>
          <p:cNvPr id="17446" name="New picture"/>
          <p:cNvPicPr/>
          <p:nvPr/>
        </p:nvPicPr>
        <p:blipFill>
          <a:blip r:embed="rId21"/>
          <a:stretch>
            <a:fillRect/>
          </a:stretch>
        </p:blipFill>
        <p:spPr>
          <a:xfrm>
            <a:off x="2781300" y="4635500"/>
            <a:ext cx="1917700" cy="355600"/>
          </a:xfrm>
          <a:prstGeom prst="rect">
            <a:avLst/>
          </a:prstGeom>
        </p:spPr>
      </p:pic>
      <p:pic>
        <p:nvPicPr>
          <p:cNvPr id="17447" name="New picture"/>
          <p:cNvPicPr/>
          <p:nvPr/>
        </p:nvPicPr>
        <p:blipFill>
          <a:blip r:embed="rId22"/>
          <a:stretch>
            <a:fillRect/>
          </a:stretch>
        </p:blipFill>
        <p:spPr>
          <a:xfrm>
            <a:off x="4775200" y="4635500"/>
            <a:ext cx="2070100" cy="355600"/>
          </a:xfrm>
          <a:prstGeom prst="rect">
            <a:avLst/>
          </a:prstGeom>
        </p:spPr>
      </p:pic>
      <p:pic>
        <p:nvPicPr>
          <p:cNvPr id="17448" name="New picture"/>
          <p:cNvPicPr/>
          <p:nvPr/>
        </p:nvPicPr>
        <p:blipFill>
          <a:blip r:embed="rId23"/>
          <a:stretch>
            <a:fillRect/>
          </a:stretch>
        </p:blipFill>
        <p:spPr>
          <a:xfrm>
            <a:off x="6527800" y="2781300"/>
            <a:ext cx="2425700" cy="355600"/>
          </a:xfrm>
          <a:prstGeom prst="rect">
            <a:avLst/>
          </a:prstGeom>
        </p:spPr>
      </p:pic>
      <p:pic>
        <p:nvPicPr>
          <p:cNvPr id="17449" name="New picture"/>
          <p:cNvPicPr/>
          <p:nvPr/>
        </p:nvPicPr>
        <p:blipFill>
          <a:blip r:embed="rId24"/>
          <a:stretch>
            <a:fillRect/>
          </a:stretch>
        </p:blipFill>
        <p:spPr>
          <a:xfrm>
            <a:off x="6527800" y="3429000"/>
            <a:ext cx="2425700" cy="355600"/>
          </a:xfrm>
          <a:prstGeom prst="rect">
            <a:avLst/>
          </a:prstGeom>
        </p:spPr>
      </p:pic>
      <p:pic>
        <p:nvPicPr>
          <p:cNvPr id="17450" name="New picture"/>
          <p:cNvPicPr/>
          <p:nvPr/>
        </p:nvPicPr>
        <p:blipFill>
          <a:blip r:embed="rId25"/>
          <a:stretch>
            <a:fillRect/>
          </a:stretch>
        </p:blipFill>
        <p:spPr>
          <a:xfrm>
            <a:off x="6921500" y="4635500"/>
            <a:ext cx="1993900" cy="355600"/>
          </a:xfrm>
          <a:prstGeom prst="rect">
            <a:avLst/>
          </a:prstGeom>
        </p:spPr>
      </p:pic>
      <p:sp>
        <p:nvSpPr>
          <p:cNvPr id="17451" name="New shape"/>
          <p:cNvSpPr/>
          <p:nvPr/>
        </p:nvSpPr>
        <p:spPr>
          <a:xfrm>
            <a:off x="2781300" y="4241800"/>
            <a:ext cx="495300" cy="495300"/>
          </a:xfrm>
          <a:prstGeom prst="rect">
            <a:avLst/>
          </a:prstGeom>
          <a:solidFill>
            <a:srgbClr val="2E8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52" name="New shape"/>
          <p:cNvSpPr/>
          <p:nvPr/>
        </p:nvSpPr>
        <p:spPr>
          <a:xfrm>
            <a:off x="4775200" y="4241800"/>
            <a:ext cx="495300" cy="495300"/>
          </a:xfrm>
          <a:prstGeom prst="rect">
            <a:avLst/>
          </a:prstGeom>
          <a:solidFill>
            <a:srgbClr val="7BB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53" name="New shape"/>
          <p:cNvSpPr/>
          <p:nvPr/>
        </p:nvSpPr>
        <p:spPr>
          <a:xfrm>
            <a:off x="6921500" y="4241800"/>
            <a:ext cx="495300" cy="495300"/>
          </a:xfrm>
          <a:prstGeom prst="rect">
            <a:avLst/>
          </a:prstGeom>
          <a:solidFill>
            <a:srgbClr val="A9C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7454" name="New picture"/>
          <p:cNvPicPr/>
          <p:nvPr/>
        </p:nvPicPr>
        <p:blipFill>
          <a:blip r:embed="rId26"/>
          <a:stretch>
            <a:fillRect/>
          </a:stretch>
        </p:blipFill>
        <p:spPr>
          <a:xfrm>
            <a:off x="2819400" y="4279900"/>
            <a:ext cx="419100" cy="457200"/>
          </a:xfrm>
          <a:prstGeom prst="rect">
            <a:avLst/>
          </a:prstGeom>
        </p:spPr>
      </p:pic>
      <p:pic>
        <p:nvPicPr>
          <p:cNvPr id="17455" name="New picture"/>
          <p:cNvPicPr/>
          <p:nvPr/>
        </p:nvPicPr>
        <p:blipFill>
          <a:blip r:embed="rId27"/>
          <a:stretch>
            <a:fillRect/>
          </a:stretch>
        </p:blipFill>
        <p:spPr>
          <a:xfrm>
            <a:off x="4813300" y="4279900"/>
            <a:ext cx="355600" cy="419100"/>
          </a:xfrm>
          <a:prstGeom prst="rect">
            <a:avLst/>
          </a:prstGeom>
        </p:spPr>
      </p:pic>
      <p:pic>
        <p:nvPicPr>
          <p:cNvPr id="17456" name="New picture"/>
          <p:cNvPicPr/>
          <p:nvPr/>
        </p:nvPicPr>
        <p:blipFill>
          <a:blip r:embed="rId28"/>
          <a:stretch>
            <a:fillRect/>
          </a:stretch>
        </p:blipFill>
        <p:spPr>
          <a:xfrm>
            <a:off x="6997700" y="4279900"/>
            <a:ext cx="355600" cy="419100"/>
          </a:xfrm>
          <a:prstGeom prst="rect">
            <a:avLst/>
          </a:prstGeom>
        </p:spPr>
      </p:pic>
      <p:pic>
        <p:nvPicPr>
          <p:cNvPr id="17457" name="New picture"/>
          <p:cNvPicPr/>
          <p:nvPr/>
        </p:nvPicPr>
        <p:blipFill>
          <a:blip r:embed="rId29"/>
          <a:stretch>
            <a:fillRect/>
          </a:stretch>
        </p:blipFill>
        <p:spPr>
          <a:xfrm>
            <a:off x="7213600" y="25400"/>
            <a:ext cx="1892300" cy="457200"/>
          </a:xfrm>
          <a:prstGeom prst="rect">
            <a:avLst/>
          </a:prstGeom>
        </p:spPr>
      </p:pic>
      <p:sp>
        <p:nvSpPr>
          <p:cNvPr id="17458" name="New shape"/>
          <p:cNvSpPr/>
          <p:nvPr/>
        </p:nvSpPr>
        <p:spPr>
          <a:xfrm>
            <a:off x="176260" y="883158"/>
            <a:ext cx="2279781" cy="4854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spcAft>
                <a:spcPts val="600"/>
              </a:spcAft>
            </a:pPr>
            <a:r>
              <a:rPr sz="900" dirty="0">
                <a:solidFill>
                  <a:srgbClr val="FFFFFF"/>
                </a:solidFill>
                <a:latin typeface="arial"/>
              </a:rPr>
              <a:t>Satisfaction with the 12 TSMs is </a:t>
            </a:r>
            <a:r>
              <a:rPr sz="900" dirty="0" err="1">
                <a:solidFill>
                  <a:srgbClr val="FFFFFF"/>
                </a:solidFill>
                <a:latin typeface="arial"/>
              </a:rPr>
              <a:t>summarised</a:t>
            </a:r>
            <a:r>
              <a:rPr sz="900" dirty="0">
                <a:solidFill>
                  <a:srgbClr val="FFFFFF"/>
                </a:solidFill>
                <a:latin typeface="arial"/>
              </a:rPr>
              <a:t> to the right. </a:t>
            </a:r>
            <a:r>
              <a:rPr lang="en-US" sz="900" dirty="0">
                <a:solidFill>
                  <a:srgbClr val="FFFFFF"/>
                </a:solidFill>
                <a:latin typeface="arial"/>
              </a:rPr>
              <a:t>T</a:t>
            </a:r>
            <a:r>
              <a:rPr sz="900" dirty="0">
                <a:solidFill>
                  <a:srgbClr val="FFFFFF"/>
                </a:solidFill>
                <a:latin typeface="arial"/>
              </a:rPr>
              <a:t>hree quarters of tenants are satisfied with the overall service provided by Hilldale (74%), a decrease of </a:t>
            </a:r>
            <a:r>
              <a:rPr lang="en-GB" sz="900" dirty="0">
                <a:solidFill>
                  <a:srgbClr val="FFFFFF"/>
                </a:solidFill>
                <a:latin typeface="arial"/>
              </a:rPr>
              <a:t>16 percentage</a:t>
            </a:r>
            <a:r>
              <a:rPr sz="900" dirty="0">
                <a:solidFill>
                  <a:srgbClr val="FFFFFF"/>
                </a:solidFill>
                <a:latin typeface="arial"/>
              </a:rPr>
              <a:t> points (</a:t>
            </a:r>
            <a:r>
              <a:rPr sz="900" dirty="0" err="1">
                <a:solidFill>
                  <a:srgbClr val="FFFFFF"/>
                </a:solidFill>
                <a:latin typeface="arial"/>
              </a:rPr>
              <a:t>p.p</a:t>
            </a:r>
            <a:r>
              <a:rPr sz="900" dirty="0">
                <a:solidFill>
                  <a:srgbClr val="FFFFFF"/>
                </a:solidFill>
                <a:latin typeface="arial"/>
              </a:rPr>
              <a:t>), compared with the previous survey. As will be shown throughout this report, satisfaction has declined for all other measures.</a:t>
            </a:r>
            <a:endParaRPr sz="900" dirty="0">
              <a:solidFill>
                <a:prstClr val="black"/>
              </a:solidFill>
              <a:latin typeface="arial"/>
            </a:endParaRPr>
          </a:p>
          <a:p>
            <a:pPr algn="l">
              <a:spcAft>
                <a:spcPts val="600"/>
              </a:spcAft>
            </a:pPr>
            <a:r>
              <a:rPr sz="900" dirty="0">
                <a:solidFill>
                  <a:srgbClr val="FFFFFF"/>
                </a:solidFill>
                <a:latin typeface="arial"/>
              </a:rPr>
              <a:t>The highest levels of satisfaction are for tenants being treated fairly and with respect (79%), followed by provision of a safe home (76%) and repairs in the last 12 months (75%).</a:t>
            </a:r>
            <a:endParaRPr sz="900" dirty="0">
              <a:solidFill>
                <a:prstClr val="black"/>
              </a:solidFill>
              <a:latin typeface="arial"/>
            </a:endParaRPr>
          </a:p>
          <a:p>
            <a:pPr>
              <a:spcAft>
                <a:spcPts val="600"/>
              </a:spcAft>
            </a:pPr>
            <a:r>
              <a:rPr sz="900" dirty="0">
                <a:solidFill>
                  <a:srgbClr val="FFFFFF"/>
                </a:solidFill>
                <a:latin typeface="arial"/>
              </a:rPr>
              <a:t>On the other hand, satisfaction is lowest for the positive contribution made to the </a:t>
            </a:r>
            <a:r>
              <a:rPr sz="900" dirty="0" err="1">
                <a:solidFill>
                  <a:srgbClr val="FFFFFF"/>
                </a:solidFill>
                <a:latin typeface="arial"/>
              </a:rPr>
              <a:t>neighbourhood</a:t>
            </a:r>
            <a:r>
              <a:rPr sz="900" dirty="0">
                <a:solidFill>
                  <a:srgbClr val="FFFFFF"/>
                </a:solidFill>
                <a:latin typeface="arial"/>
              </a:rPr>
              <a:t> (59%) and the approach to ASB</a:t>
            </a:r>
            <a:r>
              <a:rPr lang="en-GB" sz="900" dirty="0">
                <a:solidFill>
                  <a:srgbClr val="FFFFFF"/>
                </a:solidFill>
                <a:latin typeface="arial"/>
              </a:rPr>
              <a:t> (61%)</a:t>
            </a:r>
            <a:r>
              <a:rPr sz="900" dirty="0">
                <a:solidFill>
                  <a:srgbClr val="FFFFFF"/>
                </a:solidFill>
                <a:latin typeface="arial"/>
              </a:rPr>
              <a:t>. This latter metric is typically amongst the lowest-performing for landlords. Encouragingly, complaints handling, whilst one of the lower-scoring metrics, is higher than most landlords across the sector. </a:t>
            </a:r>
            <a:endParaRPr sz="900" dirty="0">
              <a:solidFill>
                <a:prstClr val="black"/>
              </a:solidFill>
              <a:latin typeface="arial"/>
            </a:endParaRPr>
          </a:p>
          <a:p>
            <a:pPr algn="l">
              <a:spcAft>
                <a:spcPts val="600"/>
              </a:spcAft>
            </a:pPr>
            <a:r>
              <a:rPr sz="900" dirty="0">
                <a:solidFill>
                  <a:srgbClr val="FFFFFF"/>
                </a:solidFill>
                <a:latin typeface="arial"/>
              </a:rPr>
              <a:t>This report will focus on the headline figures from the survey, as well as satisfaction by tenure type. The demographics section breaks down the results by different subgroups, such as age, response method and area, to give a better understanding of what is driving satisfaction.</a:t>
            </a:r>
          </a:p>
          <a:p>
            <a:pPr algn="l">
              <a:spcAft>
                <a:spcPts val="600"/>
              </a:spcAft>
            </a:pPr>
            <a:r>
              <a:rPr sz="900" dirty="0">
                <a:solidFill>
                  <a:prstClr val="black"/>
                </a:solidFill>
                <a:latin typeface="arial"/>
              </a:rPr>
              <a:t> </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29</a:t>
            </a:fld>
            <a:endParaRPr lang="en-GB" altLang="en-US" sz="700" b="1">
              <a:solidFill>
                <a:schemeClr val="accent6">
                  <a:lumMod val="50000"/>
                </a:schemeClr>
              </a:solidFill>
              <a:latin typeface="+mj-lt"/>
            </a:endParaRPr>
          </a:p>
        </p:txBody>
      </p:sp>
      <p:graphicFrame>
        <p:nvGraphicFramePr>
          <p:cNvPr id="17413" name="New Table"/>
          <p:cNvGraphicFramePr>
            <a:graphicFrameLocks noGrp="1"/>
          </p:cNvGraphicFramePr>
          <p:nvPr>
            <p:extLst>
              <p:ext uri="{D42A27DB-BD31-4B8C-83A1-F6EECF244321}">
                <p14:modId xmlns:p14="http://schemas.microsoft.com/office/powerpoint/2010/main" val="597827206"/>
              </p:ext>
            </p:extLst>
          </p:nvPr>
        </p:nvGraphicFramePr>
        <p:xfrm>
          <a:off x="2781300" y="571500"/>
          <a:ext cx="6107906" cy="4457700"/>
        </p:xfrm>
        <a:graphic>
          <a:graphicData uri="http://schemas.openxmlformats.org/drawingml/2006/table">
            <a:tbl>
              <a:tblPr firstRow="1" bandRow="1">
                <a:tableStyleId>{5C22544A-7EE6-4342-B048-85BDC9FD1C3A}</a:tableStyleId>
              </a:tblPr>
              <a:tblGrid>
                <a:gridCol w="1428750">
                  <a:extLst>
                    <a:ext uri="{9D8B030D-6E8A-4147-A177-3AD203B41FA5}">
                      <a16:colId xmlns:a16="http://schemas.microsoft.com/office/drawing/2014/main" val="20000"/>
                    </a:ext>
                  </a:extLst>
                </a:gridCol>
                <a:gridCol w="1777991">
                  <a:extLst>
                    <a:ext uri="{9D8B030D-6E8A-4147-A177-3AD203B41FA5}">
                      <a16:colId xmlns:a16="http://schemas.microsoft.com/office/drawing/2014/main" val="20001"/>
                    </a:ext>
                  </a:extLst>
                </a:gridCol>
                <a:gridCol w="1520391">
                  <a:extLst>
                    <a:ext uri="{9D8B030D-6E8A-4147-A177-3AD203B41FA5}">
                      <a16:colId xmlns:a16="http://schemas.microsoft.com/office/drawing/2014/main" val="20002"/>
                    </a:ext>
                  </a:extLst>
                </a:gridCol>
                <a:gridCol w="1380774">
                  <a:extLst>
                    <a:ext uri="{9D8B030D-6E8A-4147-A177-3AD203B41FA5}">
                      <a16:colId xmlns:a16="http://schemas.microsoft.com/office/drawing/2014/main" val="20003"/>
                    </a:ext>
                  </a:extLst>
                </a:gridCol>
              </a:tblGrid>
              <a:tr h="342900">
                <a:tc>
                  <a:txBody>
                    <a:bodyPr/>
                    <a:lstStyle/>
                    <a:p>
                      <a:pPr algn="r"/>
                      <a:endParaRPr sz="788" b="0" i="0" u="none">
                        <a:solidFill>
                          <a:srgbClr val="FFFFFF"/>
                        </a:solidFill>
                        <a:latin typeface="arial"/>
                      </a:endParaRPr>
                    </a:p>
                  </a:txBody>
                  <a:tcPr marL="14288" marR="14288" marT="14288" marB="14288" anchor="ctr">
                    <a:lnL w="7144" cmpd="sng">
                      <a:solidFill>
                        <a:srgbClr val="FFFFFF">
                          <a:alpha val="0"/>
                        </a:srgbClr>
                      </a:solidFill>
                      <a:prstDash val="solid"/>
                    </a:lnL>
                    <a:lnR w="7144" cmpd="sng">
                      <a:solidFill>
                        <a:srgbClr val="B6ACAC"/>
                      </a:solidFill>
                      <a:prstDash val="solid"/>
                    </a:lnR>
                    <a:lnT w="0" cmpd="sng">
                      <a:solidFill>
                        <a:srgbClr val="FFFFFF">
                          <a:alpha val="0"/>
                        </a:srgbClr>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FFFFFF"/>
                          </a:solidFill>
                          <a:latin typeface="arial"/>
                        </a:rPr>
                        <a:t>All Residents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Female</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Male</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extLst>
                  <a:ext uri="{0D108BD9-81ED-4DB2-BD59-A6C34878D82A}">
                    <a16:rowId xmlns:a16="http://schemas.microsoft.com/office/drawing/2014/main" val="10000"/>
                  </a:ext>
                </a:extLst>
              </a:tr>
              <a:tr h="342900">
                <a:tc>
                  <a:txBody>
                    <a:bodyPr/>
                    <a:lstStyle/>
                    <a:p>
                      <a:pPr algn="r"/>
                      <a:r>
                        <a:rPr sz="788" b="0" i="0" u="none">
                          <a:solidFill>
                            <a:srgbClr val="FFFFFF"/>
                          </a:solidFill>
                          <a:latin typeface="arial"/>
                        </a:rPr>
                        <a:t>Overall Satisfaction</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1"/>
                  </a:ext>
                </a:extLst>
              </a:tr>
              <a:tr h="342900">
                <a:tc>
                  <a:txBody>
                    <a:bodyPr/>
                    <a:lstStyle/>
                    <a:p>
                      <a:pPr algn="r"/>
                      <a:r>
                        <a:rPr sz="788" b="0" i="0" u="none">
                          <a:solidFill>
                            <a:srgbClr val="FFFFFF"/>
                          </a:solidFill>
                          <a:latin typeface="arial"/>
                        </a:rPr>
                        <a:t>Well Maintained Home</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a:solidFill>
                            <a:srgbClr val="FF0000"/>
                          </a:solidFill>
                          <a:latin typeface="arial"/>
                        </a:rPr>
                        <a:t>71%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2"/>
                  </a:ext>
                </a:extLst>
              </a:tr>
              <a:tr h="342900">
                <a:tc>
                  <a:txBody>
                    <a:bodyPr/>
                    <a:lstStyle/>
                    <a:p>
                      <a:pPr algn="r"/>
                      <a:r>
                        <a:rPr sz="788" b="0" i="0" u="none">
                          <a:solidFill>
                            <a:srgbClr val="FFFFFF"/>
                          </a:solidFill>
                          <a:latin typeface="arial"/>
                        </a:rPr>
                        <a:t>Safe Home</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80%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3"/>
                  </a:ext>
                </a:extLst>
              </a:tr>
              <a:tr h="342900">
                <a:tc>
                  <a:txBody>
                    <a:bodyPr/>
                    <a:lstStyle/>
                    <a:p>
                      <a:pPr algn="r"/>
                      <a:r>
                        <a:rPr sz="788" b="0" i="0" u="none">
                          <a:solidFill>
                            <a:srgbClr val="FFFFFF"/>
                          </a:solidFill>
                          <a:latin typeface="arial"/>
                        </a:rPr>
                        <a:t>Communal Areas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4"/>
                  </a:ext>
                </a:extLst>
              </a:tr>
              <a:tr h="342900">
                <a:tc>
                  <a:txBody>
                    <a:bodyPr/>
                    <a:lstStyle/>
                    <a:p>
                      <a:pPr algn="r"/>
                      <a:r>
                        <a:rPr sz="788" b="0" i="0" u="none">
                          <a:solidFill>
                            <a:srgbClr val="FFFFFF"/>
                          </a:solidFill>
                          <a:latin typeface="arial"/>
                        </a:rPr>
                        <a:t>Repairs Last 12 Months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74%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5"/>
                  </a:ext>
                </a:extLst>
              </a:tr>
              <a:tr h="342900">
                <a:tc>
                  <a:txBody>
                    <a:bodyPr/>
                    <a:lstStyle/>
                    <a:p>
                      <a:pPr algn="r"/>
                      <a:r>
                        <a:rPr sz="788" b="0" i="0" u="none">
                          <a:solidFill>
                            <a:srgbClr val="FFFFFF"/>
                          </a:solidFill>
                          <a:latin typeface="arial"/>
                        </a:rPr>
                        <a:t>Time Taken Repairs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6"/>
                  </a:ext>
                </a:extLst>
              </a:tr>
              <a:tr h="342900">
                <a:tc>
                  <a:txBody>
                    <a:bodyPr/>
                    <a:lstStyle/>
                    <a:p>
                      <a:pPr algn="r"/>
                      <a:r>
                        <a:rPr sz="788" b="0" i="0" u="none">
                          <a:solidFill>
                            <a:srgbClr val="FFFFFF"/>
                          </a:solidFill>
                          <a:latin typeface="arial"/>
                        </a:rPr>
                        <a:t>Neighbourhood Contribution</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dirty="0">
                          <a:solidFill>
                            <a:srgbClr val="141B4D"/>
                          </a:solidFill>
                          <a:latin typeface="arial"/>
                        </a:rPr>
                        <a:t>59%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66%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55%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7"/>
                  </a:ext>
                </a:extLst>
              </a:tr>
              <a:tr h="342900">
                <a:tc>
                  <a:txBody>
                    <a:bodyPr/>
                    <a:lstStyle/>
                    <a:p>
                      <a:pPr algn="r"/>
                      <a:r>
                        <a:rPr sz="788" b="0" i="0" u="none">
                          <a:solidFill>
                            <a:srgbClr val="FFFFFF"/>
                          </a:solidFill>
                          <a:latin typeface="arial"/>
                        </a:rPr>
                        <a:t>Approach to ASB</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55%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8"/>
                  </a:ext>
                </a:extLst>
              </a:tr>
              <a:tr h="342900">
                <a:tc>
                  <a:txBody>
                    <a:bodyPr/>
                    <a:lstStyle/>
                    <a:p>
                      <a:pPr algn="r"/>
                      <a:r>
                        <a:rPr sz="788" b="0" i="0" u="none">
                          <a:solidFill>
                            <a:srgbClr val="FFFFFF"/>
                          </a:solidFill>
                          <a:latin typeface="arial"/>
                        </a:rPr>
                        <a:t>Listens &amp; Acts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9"/>
                  </a:ext>
                </a:extLst>
              </a:tr>
              <a:tr h="342900">
                <a:tc>
                  <a:txBody>
                    <a:bodyPr/>
                    <a:lstStyle/>
                    <a:p>
                      <a:pPr algn="r"/>
                      <a:r>
                        <a:rPr sz="788" b="0" i="0" u="none">
                          <a:solidFill>
                            <a:srgbClr val="FFFFFF"/>
                          </a:solidFill>
                          <a:latin typeface="arial"/>
                        </a:rPr>
                        <a:t>Kept Informed</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10"/>
                  </a:ext>
                </a:extLst>
              </a:tr>
              <a:tr h="342900">
                <a:tc>
                  <a:txBody>
                    <a:bodyPr/>
                    <a:lstStyle/>
                    <a:p>
                      <a:pPr algn="r"/>
                      <a:r>
                        <a:rPr sz="788" b="0" i="0" u="none">
                          <a:solidFill>
                            <a:srgbClr val="FFFFFF"/>
                          </a:solidFill>
                          <a:latin typeface="arial"/>
                        </a:rPr>
                        <a:t>Fairly &amp; with Respect</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78%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11"/>
                  </a:ext>
                </a:extLst>
              </a:tr>
              <a:tr h="342900">
                <a:tc>
                  <a:txBody>
                    <a:bodyPr/>
                    <a:lstStyle/>
                    <a:p>
                      <a:pPr algn="r"/>
                      <a:r>
                        <a:rPr sz="788" b="0" i="0" u="none">
                          <a:solidFill>
                            <a:srgbClr val="FFFFFF"/>
                          </a:solidFill>
                          <a:latin typeface="arial"/>
                        </a:rPr>
                        <a:t>Complaints Handling</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65%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12"/>
                  </a:ext>
                </a:extLst>
              </a:tr>
            </a:tbl>
          </a:graphicData>
        </a:graphic>
      </p:graphicFrame>
      <p:sp>
        <p:nvSpPr>
          <p:cNvPr id="17414" name="New shape"/>
          <p:cNvSpPr/>
          <p:nvPr/>
        </p:nvSpPr>
        <p:spPr>
          <a:xfrm>
            <a:off x="0" y="0"/>
            <a:ext cx="2641600" cy="5143500"/>
          </a:xfrm>
          <a:prstGeom prst="rect">
            <a:avLst/>
          </a:prstGeom>
          <a:solidFill>
            <a:srgbClr val="2E8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7415" name="New picture"/>
          <p:cNvPicPr/>
          <p:nvPr/>
        </p:nvPicPr>
        <p:blipFill>
          <a:blip r:embed="rId3"/>
          <a:stretch>
            <a:fillRect/>
          </a:stretch>
        </p:blipFill>
        <p:spPr>
          <a:xfrm>
            <a:off x="8572500" y="63500"/>
            <a:ext cx="431800" cy="381000"/>
          </a:xfrm>
          <a:prstGeom prst="rect">
            <a:avLst/>
          </a:prstGeom>
        </p:spPr>
      </p:pic>
      <p:sp>
        <p:nvSpPr>
          <p:cNvPr id="17416" name="New shape"/>
          <p:cNvSpPr/>
          <p:nvPr/>
        </p:nvSpPr>
        <p:spPr>
          <a:xfrm>
            <a:off x="203200" y="627534"/>
            <a:ext cx="2209800" cy="4109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900" dirty="0">
                <a:solidFill>
                  <a:srgbClr val="FFFFFF"/>
                </a:solidFill>
                <a:latin typeface="arial"/>
              </a:rPr>
              <a:t>More females than males responded to the survey (368 and 215, respectively), which is representative of the tenant base.</a:t>
            </a:r>
          </a:p>
          <a:p>
            <a:pPr algn="l"/>
            <a:r>
              <a:rPr sz="900" dirty="0">
                <a:solidFill>
                  <a:prstClr val="black"/>
                </a:solidFill>
                <a:latin typeface="arial"/>
              </a:rPr>
              <a:t> </a:t>
            </a:r>
          </a:p>
          <a:p>
            <a:pPr algn="l"/>
            <a:r>
              <a:rPr sz="900" dirty="0">
                <a:solidFill>
                  <a:srgbClr val="FFFFFF"/>
                </a:solidFill>
                <a:latin typeface="arial"/>
              </a:rPr>
              <a:t>As is often found in surveys of this kind, male tenants are generally more satisfied than females. Male tenants are more satisfied with 9 of the 12 survey measures.</a:t>
            </a:r>
          </a:p>
          <a:p>
            <a:pPr algn="l"/>
            <a:r>
              <a:rPr sz="900" dirty="0">
                <a:solidFill>
                  <a:prstClr val="black"/>
                </a:solidFill>
                <a:latin typeface="arial"/>
              </a:rPr>
              <a:t> </a:t>
            </a:r>
          </a:p>
          <a:p>
            <a:pPr algn="l"/>
            <a:r>
              <a:rPr sz="900" dirty="0" err="1">
                <a:solidFill>
                  <a:srgbClr val="FFFFFF"/>
                </a:solidFill>
                <a:latin typeface="arial"/>
              </a:rPr>
              <a:t>Analysing</a:t>
            </a:r>
            <a:r>
              <a:rPr sz="900" dirty="0">
                <a:solidFill>
                  <a:srgbClr val="FFFFFF"/>
                </a:solidFill>
                <a:latin typeface="arial"/>
              </a:rPr>
              <a:t> this further, males report higher satisfaction for overall satisfaction (by 12p.p), as well as for well maintained home (5p.p), safe home (11p.p), and communal areas (7p.p). </a:t>
            </a:r>
          </a:p>
          <a:p>
            <a:pPr algn="l"/>
            <a:r>
              <a:rPr sz="900" dirty="0">
                <a:solidFill>
                  <a:prstClr val="black"/>
                </a:solidFill>
                <a:latin typeface="arial"/>
              </a:rPr>
              <a:t> </a:t>
            </a:r>
          </a:p>
          <a:p>
            <a:pPr algn="l"/>
            <a:r>
              <a:rPr sz="900" dirty="0">
                <a:solidFill>
                  <a:srgbClr val="FFFFFF"/>
                </a:solidFill>
                <a:latin typeface="arial"/>
              </a:rPr>
              <a:t>For core operational measures such as repairs in the last 12 months and time taken for repairs, satisfaction is broadly consistent between genders, with males only 1p.p more satisfied for both metrics. </a:t>
            </a:r>
          </a:p>
          <a:p>
            <a:pPr algn="l"/>
            <a:r>
              <a:rPr sz="900" dirty="0">
                <a:solidFill>
                  <a:prstClr val="black"/>
                </a:solidFill>
                <a:latin typeface="arial"/>
              </a:rPr>
              <a:t> </a:t>
            </a:r>
          </a:p>
          <a:p>
            <a:pPr algn="l"/>
            <a:r>
              <a:rPr sz="900" dirty="0">
                <a:solidFill>
                  <a:srgbClr val="FFFFFF"/>
                </a:solidFill>
                <a:latin typeface="arial"/>
              </a:rPr>
              <a:t>In contrast, female tenants report higher satisfaction in three areas: neighbourhood contribution (11p.p higher), ASB handling (17p.p higher), and being kept informed (8 </a:t>
            </a:r>
            <a:r>
              <a:rPr sz="900" dirty="0" err="1">
                <a:solidFill>
                  <a:srgbClr val="FFFFFF"/>
                </a:solidFill>
                <a:latin typeface="arial"/>
              </a:rPr>
              <a:t>p.p</a:t>
            </a:r>
            <a:r>
              <a:rPr sz="900" dirty="0">
                <a:solidFill>
                  <a:srgbClr val="FFFFFF"/>
                </a:solidFill>
                <a:latin typeface="arial"/>
              </a:rPr>
              <a:t> higher), indicating stronger perceptions of communication and neighbourhood management.</a:t>
            </a:r>
          </a:p>
          <a:p>
            <a:pPr algn="l"/>
            <a:r>
              <a:rPr sz="900" dirty="0">
                <a:solidFill>
                  <a:prstClr val="black"/>
                </a:solidFill>
                <a:latin typeface="arial"/>
              </a:rPr>
              <a:t> </a:t>
            </a:r>
          </a:p>
          <a:p>
            <a:pPr algn="l"/>
            <a:r>
              <a:rPr sz="900" dirty="0">
                <a:solidFill>
                  <a:prstClr val="black"/>
                </a:solidFill>
                <a:latin typeface="arial"/>
              </a:rPr>
              <a:t> </a:t>
            </a:r>
          </a:p>
          <a:p>
            <a:pPr algn="l"/>
            <a:r>
              <a:rPr sz="900" dirty="0">
                <a:solidFill>
                  <a:prstClr val="black"/>
                </a:solidFill>
                <a:latin typeface="arial"/>
              </a:rPr>
              <a:t> </a:t>
            </a:r>
          </a:p>
        </p:txBody>
      </p:sp>
      <p:sp>
        <p:nvSpPr>
          <p:cNvPr id="17417" name="New shape"/>
          <p:cNvSpPr/>
          <p:nvPr/>
        </p:nvSpPr>
        <p:spPr>
          <a:xfrm>
            <a:off x="2882900" y="139700"/>
            <a:ext cx="3568700" cy="35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1800" b="1">
                <a:solidFill>
                  <a:srgbClr val="19224C"/>
                </a:solidFill>
                <a:latin typeface="arial"/>
              </a:rPr>
              <a:t>Gender</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30</a:t>
            </a:fld>
            <a:endParaRPr lang="en-GB" altLang="en-US" sz="700" b="1">
              <a:solidFill>
                <a:schemeClr val="accent6">
                  <a:lumMod val="50000"/>
                </a:schemeClr>
              </a:solidFill>
              <a:latin typeface="+mj-lt"/>
            </a:endParaRPr>
          </a:p>
        </p:txBody>
      </p:sp>
      <p:graphicFrame>
        <p:nvGraphicFramePr>
          <p:cNvPr id="17413" name="New Table"/>
          <p:cNvGraphicFramePr>
            <a:graphicFrameLocks noGrp="1"/>
          </p:cNvGraphicFramePr>
          <p:nvPr>
            <p:extLst>
              <p:ext uri="{D42A27DB-BD31-4B8C-83A1-F6EECF244321}">
                <p14:modId xmlns:p14="http://schemas.microsoft.com/office/powerpoint/2010/main" val="3050136146"/>
              </p:ext>
            </p:extLst>
          </p:nvPr>
        </p:nvGraphicFramePr>
        <p:xfrm>
          <a:off x="2808514" y="571500"/>
          <a:ext cx="6160522" cy="4468846"/>
        </p:xfrm>
        <a:graphic>
          <a:graphicData uri="http://schemas.openxmlformats.org/drawingml/2006/table">
            <a:tbl>
              <a:tblPr firstRow="1" bandRow="1">
                <a:tableStyleId>{5C22544A-7EE6-4342-B048-85BDC9FD1C3A}</a:tableStyleId>
              </a:tblPr>
              <a:tblGrid>
                <a:gridCol w="1441057">
                  <a:extLst>
                    <a:ext uri="{9D8B030D-6E8A-4147-A177-3AD203B41FA5}">
                      <a16:colId xmlns:a16="http://schemas.microsoft.com/office/drawing/2014/main" val="20000"/>
                    </a:ext>
                  </a:extLst>
                </a:gridCol>
                <a:gridCol w="480257">
                  <a:extLst>
                    <a:ext uri="{9D8B030D-6E8A-4147-A177-3AD203B41FA5}">
                      <a16:colId xmlns:a16="http://schemas.microsoft.com/office/drawing/2014/main" val="20001"/>
                    </a:ext>
                  </a:extLst>
                </a:gridCol>
                <a:gridCol w="739914">
                  <a:extLst>
                    <a:ext uri="{9D8B030D-6E8A-4147-A177-3AD203B41FA5}">
                      <a16:colId xmlns:a16="http://schemas.microsoft.com/office/drawing/2014/main" val="20002"/>
                    </a:ext>
                  </a:extLst>
                </a:gridCol>
                <a:gridCol w="847993">
                  <a:extLst>
                    <a:ext uri="{9D8B030D-6E8A-4147-A177-3AD203B41FA5}">
                      <a16:colId xmlns:a16="http://schemas.microsoft.com/office/drawing/2014/main" val="20003"/>
                    </a:ext>
                  </a:extLst>
                </a:gridCol>
                <a:gridCol w="543845">
                  <a:extLst>
                    <a:ext uri="{9D8B030D-6E8A-4147-A177-3AD203B41FA5}">
                      <a16:colId xmlns:a16="http://schemas.microsoft.com/office/drawing/2014/main" val="20004"/>
                    </a:ext>
                  </a:extLst>
                </a:gridCol>
                <a:gridCol w="543845">
                  <a:extLst>
                    <a:ext uri="{9D8B030D-6E8A-4147-A177-3AD203B41FA5}">
                      <a16:colId xmlns:a16="http://schemas.microsoft.com/office/drawing/2014/main" val="20005"/>
                    </a:ext>
                  </a:extLst>
                </a:gridCol>
                <a:gridCol w="543845">
                  <a:extLst>
                    <a:ext uri="{9D8B030D-6E8A-4147-A177-3AD203B41FA5}">
                      <a16:colId xmlns:a16="http://schemas.microsoft.com/office/drawing/2014/main" val="20006"/>
                    </a:ext>
                  </a:extLst>
                </a:gridCol>
                <a:gridCol w="1019766">
                  <a:extLst>
                    <a:ext uri="{9D8B030D-6E8A-4147-A177-3AD203B41FA5}">
                      <a16:colId xmlns:a16="http://schemas.microsoft.com/office/drawing/2014/main" val="20007"/>
                    </a:ext>
                  </a:extLst>
                </a:gridCol>
              </a:tblGrid>
              <a:tr h="508155">
                <a:tc>
                  <a:txBody>
                    <a:bodyPr/>
                    <a:lstStyle/>
                    <a:p>
                      <a:pPr algn="r"/>
                      <a:endParaRPr sz="788" b="0" i="0" u="none">
                        <a:solidFill>
                          <a:srgbClr val="FFFFFF"/>
                        </a:solidFill>
                        <a:latin typeface="arial"/>
                      </a:endParaRPr>
                    </a:p>
                  </a:txBody>
                  <a:tcPr marL="14288" marR="14288" marT="14288" marB="14288" anchor="ctr">
                    <a:lnL w="7144" cmpd="sng">
                      <a:solidFill>
                        <a:srgbClr val="FFFFFF">
                          <a:alpha val="0"/>
                        </a:srgbClr>
                      </a:solidFill>
                      <a:prstDash val="solid"/>
                    </a:lnL>
                    <a:lnR w="7144" cmpd="sng">
                      <a:solidFill>
                        <a:srgbClr val="B6ACAC"/>
                      </a:solidFill>
                      <a:prstDash val="solid"/>
                    </a:lnR>
                    <a:lnT w="0" cmpd="sng">
                      <a:solidFill>
                        <a:srgbClr val="FFFFFF">
                          <a:alpha val="0"/>
                        </a:srgbClr>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FFFFFF"/>
                          </a:solidFill>
                          <a:latin typeface="arial"/>
                        </a:rPr>
                        <a:t>All Residents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House of Multiple Occupation (Shared) Flat</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House of Multiple Occupation (Shared) House</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Self-Contained Bungalow</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Self-Contained Flat</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Self-Contained House</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tc>
                  <a:txBody>
                    <a:bodyPr/>
                    <a:lstStyle/>
                    <a:p>
                      <a:pPr algn="ctr"/>
                      <a:r>
                        <a:rPr sz="788" b="0" i="0" u="none">
                          <a:solidFill>
                            <a:srgbClr val="FFFFFF"/>
                          </a:solidFill>
                          <a:latin typeface="arial"/>
                        </a:rPr>
                        <a:t>House of Multiple Occupation (Shared) Bungalow</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2E8B57"/>
                    </a:solidFill>
                  </a:tcPr>
                </a:tc>
                <a:extLst>
                  <a:ext uri="{0D108BD9-81ED-4DB2-BD59-A6C34878D82A}">
                    <a16:rowId xmlns:a16="http://schemas.microsoft.com/office/drawing/2014/main" val="10000"/>
                  </a:ext>
                </a:extLst>
              </a:tr>
              <a:tr h="314325">
                <a:tc>
                  <a:txBody>
                    <a:bodyPr/>
                    <a:lstStyle/>
                    <a:p>
                      <a:pPr algn="r"/>
                      <a:r>
                        <a:rPr sz="788" b="0" i="0" u="none">
                          <a:solidFill>
                            <a:srgbClr val="FFFFFF"/>
                          </a:solidFill>
                          <a:latin typeface="arial"/>
                        </a:rPr>
                        <a:t>Overall Satisfaction</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46%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33%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1"/>
                  </a:ext>
                </a:extLst>
              </a:tr>
              <a:tr h="314325">
                <a:tc>
                  <a:txBody>
                    <a:bodyPr/>
                    <a:lstStyle/>
                    <a:p>
                      <a:pPr algn="r"/>
                      <a:r>
                        <a:rPr sz="788" b="0" i="0" u="none">
                          <a:solidFill>
                            <a:srgbClr val="FFFFFF"/>
                          </a:solidFill>
                          <a:latin typeface="arial"/>
                        </a:rPr>
                        <a:t>Well Maintained Home</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77%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32%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2"/>
                  </a:ext>
                </a:extLst>
              </a:tr>
              <a:tr h="314325">
                <a:tc>
                  <a:txBody>
                    <a:bodyPr/>
                    <a:lstStyle/>
                    <a:p>
                      <a:pPr algn="r"/>
                      <a:r>
                        <a:rPr sz="788" b="0" i="0" u="none">
                          <a:solidFill>
                            <a:srgbClr val="FFFFFF"/>
                          </a:solidFill>
                          <a:latin typeface="arial"/>
                        </a:rPr>
                        <a:t>Safe Home</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46%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92%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42%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3"/>
                  </a:ext>
                </a:extLst>
              </a:tr>
              <a:tr h="314325">
                <a:tc>
                  <a:txBody>
                    <a:bodyPr/>
                    <a:lstStyle/>
                    <a:p>
                      <a:pPr algn="r"/>
                      <a:r>
                        <a:rPr sz="788" b="0" i="0" u="none">
                          <a:solidFill>
                            <a:srgbClr val="FFFFFF"/>
                          </a:solidFill>
                          <a:latin typeface="arial"/>
                        </a:rPr>
                        <a:t>Communal Areas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46%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80%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58%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39%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66%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4"/>
                  </a:ext>
                </a:extLst>
              </a:tr>
              <a:tr h="314325">
                <a:tc>
                  <a:txBody>
                    <a:bodyPr/>
                    <a:lstStyle/>
                    <a:p>
                      <a:pPr algn="r"/>
                      <a:r>
                        <a:rPr sz="788" b="0" i="0" u="none">
                          <a:solidFill>
                            <a:srgbClr val="FFFFFF"/>
                          </a:solidFill>
                          <a:latin typeface="arial"/>
                        </a:rPr>
                        <a:t>Repairs Last 12 Months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92%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77%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40%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5"/>
                  </a:ext>
                </a:extLst>
              </a:tr>
              <a:tr h="314325">
                <a:tc>
                  <a:txBody>
                    <a:bodyPr/>
                    <a:lstStyle/>
                    <a:p>
                      <a:pPr algn="r"/>
                      <a:r>
                        <a:rPr sz="788" b="0" i="0" u="none">
                          <a:solidFill>
                            <a:srgbClr val="FFFFFF"/>
                          </a:solidFill>
                          <a:latin typeface="arial"/>
                        </a:rPr>
                        <a:t>Time Taken Repairs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72%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11%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78%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6"/>
                  </a:ext>
                </a:extLst>
              </a:tr>
              <a:tr h="314325">
                <a:tc>
                  <a:txBody>
                    <a:bodyPr/>
                    <a:lstStyle/>
                    <a:p>
                      <a:pPr algn="r"/>
                      <a:r>
                        <a:rPr sz="788" b="0" i="0" u="none">
                          <a:solidFill>
                            <a:srgbClr val="FFFFFF"/>
                          </a:solidFill>
                          <a:latin typeface="arial"/>
                        </a:rPr>
                        <a:t>Neighbourhood Contribution</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59%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73%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62%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32%</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7"/>
                  </a:ext>
                </a:extLst>
              </a:tr>
              <a:tr h="314325">
                <a:tc>
                  <a:txBody>
                    <a:bodyPr/>
                    <a:lstStyle/>
                    <a:p>
                      <a:pPr algn="r"/>
                      <a:r>
                        <a:rPr sz="788" b="0" i="0" u="none">
                          <a:solidFill>
                            <a:srgbClr val="FFFFFF"/>
                          </a:solidFill>
                          <a:latin typeface="arial"/>
                        </a:rPr>
                        <a:t>Approach to ASB</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61%</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50%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19%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8"/>
                  </a:ext>
                </a:extLst>
              </a:tr>
              <a:tr h="300038">
                <a:tc>
                  <a:txBody>
                    <a:bodyPr/>
                    <a:lstStyle/>
                    <a:p>
                      <a:pPr algn="r"/>
                      <a:r>
                        <a:rPr sz="788" b="0" i="0" u="none">
                          <a:solidFill>
                            <a:srgbClr val="FFFFFF"/>
                          </a:solidFill>
                          <a:latin typeface="arial"/>
                        </a:rPr>
                        <a:t>Listens &amp; Acts</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69%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69%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26%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86%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09"/>
                  </a:ext>
                </a:extLst>
              </a:tr>
              <a:tr h="281760">
                <a:tc>
                  <a:txBody>
                    <a:bodyPr/>
                    <a:lstStyle/>
                    <a:p>
                      <a:pPr algn="r"/>
                      <a:r>
                        <a:rPr sz="788" b="0" i="0" u="none">
                          <a:solidFill>
                            <a:srgbClr val="FFFFFF"/>
                          </a:solidFill>
                          <a:latin typeface="arial"/>
                        </a:rPr>
                        <a:t>Kept Informed</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88%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68%</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66%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32%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10"/>
                  </a:ext>
                </a:extLst>
              </a:tr>
              <a:tr h="281760">
                <a:tc>
                  <a:txBody>
                    <a:bodyPr/>
                    <a:lstStyle/>
                    <a:p>
                      <a:pPr algn="r"/>
                      <a:r>
                        <a:rPr sz="788" b="0" i="0" u="none">
                          <a:solidFill>
                            <a:srgbClr val="FFFFFF"/>
                          </a:solidFill>
                          <a:latin typeface="arial"/>
                        </a:rPr>
                        <a:t>Fairly &amp; with Respect</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79%</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87%</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90%</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75%</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47%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100%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11"/>
                  </a:ext>
                </a:extLst>
              </a:tr>
              <a:tr h="281760">
                <a:tc>
                  <a:txBody>
                    <a:bodyPr/>
                    <a:lstStyle/>
                    <a:p>
                      <a:pPr algn="r"/>
                      <a:r>
                        <a:rPr sz="788" b="0" i="0" u="none">
                          <a:solidFill>
                            <a:srgbClr val="FFFFFF"/>
                          </a:solidFill>
                          <a:latin typeface="arial"/>
                        </a:rPr>
                        <a:t>Complaints Handling</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141B4D"/>
                    </a:solidFill>
                  </a:tcPr>
                </a:tc>
                <a:tc>
                  <a:txBody>
                    <a:bodyPr/>
                    <a:lstStyle/>
                    <a:p>
                      <a:pPr algn="ctr"/>
                      <a:r>
                        <a:rPr sz="788" b="0" i="0" u="none">
                          <a:solidFill>
                            <a:srgbClr val="141B4D"/>
                          </a:solidFill>
                          <a:latin typeface="arial"/>
                        </a:rPr>
                        <a:t>64%</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00B050"/>
                          </a:solidFill>
                          <a:latin typeface="arial"/>
                        </a:rPr>
                        <a:t>73%</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dirty="0">
                          <a:solidFill>
                            <a:srgbClr val="141B4D"/>
                          </a:solidFill>
                          <a:latin typeface="arial"/>
                        </a:rPr>
                        <a:t>66%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1" i="0" u="none" dirty="0">
                          <a:solidFill>
                            <a:srgbClr val="FF0000"/>
                          </a:solidFill>
                          <a:latin typeface="arial"/>
                        </a:rPr>
                        <a:t>66%</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0%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tc>
                  <a:txBody>
                    <a:bodyPr/>
                    <a:lstStyle/>
                    <a:p>
                      <a:pPr algn="ctr"/>
                      <a:r>
                        <a:rPr sz="788" b="0" i="0" u="none">
                          <a:solidFill>
                            <a:srgbClr val="141B4D"/>
                          </a:solidFill>
                          <a:latin typeface="arial"/>
                        </a:rPr>
                        <a:t>-  *</a:t>
                      </a:r>
                    </a:p>
                  </a:txBody>
                  <a:tcPr marL="14288" marR="14288" marT="14288" marB="14288" anchor="ctr">
                    <a:lnL w="7144" cmpd="sng">
                      <a:solidFill>
                        <a:srgbClr val="B6ACAC"/>
                      </a:solidFill>
                      <a:prstDash val="solid"/>
                    </a:lnL>
                    <a:lnR w="7144" cmpd="sng">
                      <a:solidFill>
                        <a:srgbClr val="B6ACAC"/>
                      </a:solidFill>
                      <a:prstDash val="solid"/>
                    </a:lnR>
                    <a:lnT w="7144" cmpd="sng">
                      <a:solidFill>
                        <a:srgbClr val="B6ACAC"/>
                      </a:solidFill>
                      <a:prstDash val="solid"/>
                    </a:lnT>
                    <a:lnB w="7144" cmpd="sng">
                      <a:solidFill>
                        <a:srgbClr val="B6ACAC"/>
                      </a:solidFill>
                      <a:prstDash val="solid"/>
                    </a:lnB>
                    <a:solidFill>
                      <a:srgbClr val="FFFFFF">
                        <a:alpha val="0"/>
                      </a:srgbClr>
                    </a:solidFill>
                  </a:tcPr>
                </a:tc>
                <a:extLst>
                  <a:ext uri="{0D108BD9-81ED-4DB2-BD59-A6C34878D82A}">
                    <a16:rowId xmlns:a16="http://schemas.microsoft.com/office/drawing/2014/main" val="10012"/>
                  </a:ext>
                </a:extLst>
              </a:tr>
              <a:tr h="300038">
                <a:tc gridSpan="8">
                  <a:txBody>
                    <a:bodyPr/>
                    <a:lstStyle/>
                    <a:p>
                      <a:pPr algn="r"/>
                      <a:r>
                        <a:rPr sz="619" b="0" i="0" u="none" dirty="0">
                          <a:solidFill>
                            <a:srgbClr val="19224C"/>
                          </a:solidFill>
                          <a:latin typeface="arial"/>
                        </a:rPr>
                        <a:t>*Base below 10</a:t>
                      </a: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tc hMerge="1">
                  <a:txBody>
                    <a:bodyPr/>
                    <a:lstStyle/>
                    <a:p>
                      <a:pPr algn="ctr"/>
                      <a:endParaRPr sz="619" b="0" i="0" u="none">
                        <a:solidFill>
                          <a:srgbClr val="3F3F3F"/>
                        </a:solidFill>
                        <a:latin typeface="Arial"/>
                      </a:endParaRPr>
                    </a:p>
                  </a:txBody>
                  <a:tcPr marL="14288" marR="14288" marT="14288" marB="14288" anchor="ctr">
                    <a:lnT w="7144" cmpd="sng">
                      <a:solidFill>
                        <a:srgbClr val="B6ACAC"/>
                      </a:solidFill>
                      <a:prstDash val="solid"/>
                    </a:lnT>
                    <a:solidFill>
                      <a:srgbClr val="FFFFFF">
                        <a:alpha val="0"/>
                      </a:srgbClr>
                    </a:solidFill>
                  </a:tcPr>
                </a:tc>
                <a:extLst>
                  <a:ext uri="{0D108BD9-81ED-4DB2-BD59-A6C34878D82A}">
                    <a16:rowId xmlns:a16="http://schemas.microsoft.com/office/drawing/2014/main" val="10013"/>
                  </a:ext>
                </a:extLst>
              </a:tr>
            </a:tbl>
          </a:graphicData>
        </a:graphic>
      </p:graphicFrame>
      <p:sp>
        <p:nvSpPr>
          <p:cNvPr id="17414" name="New shape"/>
          <p:cNvSpPr/>
          <p:nvPr/>
        </p:nvSpPr>
        <p:spPr>
          <a:xfrm>
            <a:off x="0" y="0"/>
            <a:ext cx="2641600" cy="5143500"/>
          </a:xfrm>
          <a:prstGeom prst="rect">
            <a:avLst/>
          </a:prstGeom>
          <a:solidFill>
            <a:srgbClr val="2E8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7415" name="New picture"/>
          <p:cNvPicPr/>
          <p:nvPr/>
        </p:nvPicPr>
        <p:blipFill>
          <a:blip r:embed="rId3"/>
          <a:stretch>
            <a:fillRect/>
          </a:stretch>
        </p:blipFill>
        <p:spPr>
          <a:xfrm>
            <a:off x="8572500" y="63500"/>
            <a:ext cx="431800" cy="381000"/>
          </a:xfrm>
          <a:prstGeom prst="rect">
            <a:avLst/>
          </a:prstGeom>
        </p:spPr>
      </p:pic>
      <p:sp>
        <p:nvSpPr>
          <p:cNvPr id="17416" name="New shape"/>
          <p:cNvSpPr/>
          <p:nvPr/>
        </p:nvSpPr>
        <p:spPr>
          <a:xfrm>
            <a:off x="203200" y="63500"/>
            <a:ext cx="2209800" cy="467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900">
                <a:solidFill>
                  <a:srgbClr val="FFFFFF"/>
                </a:solidFill>
                <a:latin typeface="arial"/>
              </a:rPr>
              <a:t>Satisfaction varies considerably by property type, although many of the more extreme scores should be treated with caution due to small sample sizes.</a:t>
            </a:r>
          </a:p>
          <a:p>
            <a:pPr algn="l"/>
            <a:r>
              <a:rPr sz="900">
                <a:solidFill>
                  <a:prstClr val="black"/>
                </a:solidFill>
                <a:latin typeface="arial"/>
              </a:rPr>
              <a:t> </a:t>
            </a:r>
          </a:p>
          <a:p>
            <a:pPr algn="l"/>
            <a:r>
              <a:rPr sz="900">
                <a:solidFill>
                  <a:srgbClr val="FFFFFF"/>
                </a:solidFill>
                <a:latin typeface="arial"/>
              </a:rPr>
              <a:t>Focusing on the more robust categories, shared houses (HMOs) and self-contained flats and bungalows generally report satisfaction levels in line with or above the overall average, particularly for overall satisfaction (75 to 77%) and key service areas such as repairs and safe home. </a:t>
            </a:r>
          </a:p>
          <a:p>
            <a:pPr algn="l"/>
            <a:r>
              <a:rPr sz="900">
                <a:solidFill>
                  <a:prstClr val="black"/>
                </a:solidFill>
                <a:latin typeface="arial"/>
              </a:rPr>
              <a:t> </a:t>
            </a:r>
          </a:p>
          <a:p>
            <a:pPr algn="l"/>
            <a:r>
              <a:rPr sz="900">
                <a:solidFill>
                  <a:srgbClr val="FFFFFF"/>
                </a:solidFill>
                <a:latin typeface="arial"/>
              </a:rPr>
              <a:t>In contrast, self-contained houses show lower satisfaction across a number of measures, including overall satisfaction (33%), well maintained home (32%), and time taken for repairs (11%), indicating a more negative experience for this group.</a:t>
            </a:r>
          </a:p>
          <a:p>
            <a:pPr algn="l"/>
            <a:r>
              <a:rPr sz="900">
                <a:solidFill>
                  <a:prstClr val="black"/>
                </a:solidFill>
                <a:latin typeface="arial"/>
              </a:rPr>
              <a:t> </a:t>
            </a:r>
          </a:p>
          <a:p>
            <a:pPr algn="l"/>
            <a:r>
              <a:rPr sz="900">
                <a:solidFill>
                  <a:srgbClr val="FFFFFF"/>
                </a:solidFill>
                <a:latin typeface="arial"/>
              </a:rPr>
              <a:t>There is also variation within shared accommodation. While HMO houses perform relatively well, HMO flats show more mixed results, although these should be interpreted cautiously due to low response volumes.</a:t>
            </a:r>
          </a:p>
          <a:p>
            <a:pPr algn="l"/>
            <a:r>
              <a:rPr sz="900">
                <a:solidFill>
                  <a:prstClr val="black"/>
                </a:solidFill>
                <a:latin typeface="arial"/>
              </a:rPr>
              <a:t> </a:t>
            </a:r>
          </a:p>
          <a:p>
            <a:pPr algn="l"/>
            <a:r>
              <a:rPr sz="900">
                <a:solidFill>
                  <a:srgbClr val="FFFFFF"/>
                </a:solidFill>
                <a:latin typeface="arial"/>
              </a:rPr>
              <a:t>Overall, the results suggest that property type can significantly impact the tenant experience, particularly where service delivery, maintenance requirements, and the level of support vary. The lower scores for self-contained houses indicate a clear opportunity for targeted improvement, particularly in repairs and property condition.</a:t>
            </a:r>
          </a:p>
          <a:p>
            <a:pPr algn="l"/>
            <a:r>
              <a:rPr sz="900">
                <a:solidFill>
                  <a:prstClr val="black"/>
                </a:solidFill>
                <a:latin typeface="arial"/>
              </a:rPr>
              <a:t> </a:t>
            </a:r>
          </a:p>
        </p:txBody>
      </p:sp>
      <p:sp>
        <p:nvSpPr>
          <p:cNvPr id="17417" name="New shape"/>
          <p:cNvSpPr/>
          <p:nvPr/>
        </p:nvSpPr>
        <p:spPr>
          <a:xfrm>
            <a:off x="2882900" y="139700"/>
            <a:ext cx="3568700" cy="35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1800" b="1">
                <a:solidFill>
                  <a:srgbClr val="19224C"/>
                </a:solidFill>
                <a:latin typeface="arial"/>
              </a:rPr>
              <a:t>Property Type</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31</a:t>
            </a:fld>
            <a:endParaRPr lang="en-GB" altLang="en-US" sz="700" b="1">
              <a:solidFill>
                <a:schemeClr val="accent6">
                  <a:lumMod val="50000"/>
                </a:schemeClr>
              </a:solidFill>
              <a:latin typeface="+mj-lt"/>
            </a:endParaRPr>
          </a:p>
        </p:txBody>
      </p:sp>
      <p:pic>
        <p:nvPicPr>
          <p:cNvPr id="17413" name="New picture"/>
          <p:cNvPicPr/>
          <p:nvPr/>
        </p:nvPicPr>
        <p:blipFill>
          <a:blip r:embed="rId3"/>
          <a:stretch>
            <a:fillRect/>
          </a:stretch>
        </p:blipFill>
        <p:spPr>
          <a:xfrm>
            <a:off x="495300" y="4178300"/>
            <a:ext cx="8280400" cy="952500"/>
          </a:xfrm>
          <a:prstGeom prst="rect">
            <a:avLst/>
          </a:prstGeom>
        </p:spPr>
      </p:pic>
      <p:sp>
        <p:nvSpPr>
          <p:cNvPr id="17414" name="New shape"/>
          <p:cNvSpPr/>
          <p:nvPr/>
        </p:nvSpPr>
        <p:spPr>
          <a:xfrm>
            <a:off x="0" y="0"/>
            <a:ext cx="9144000" cy="4178300"/>
          </a:xfrm>
          <a:prstGeom prst="rect">
            <a:avLst/>
          </a:prstGeom>
          <a:solidFill>
            <a:srgbClr val="F8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7415" name="New picture"/>
          <p:cNvPicPr/>
          <p:nvPr/>
        </p:nvPicPr>
        <p:blipFill>
          <a:blip r:embed="rId4"/>
          <a:stretch>
            <a:fillRect/>
          </a:stretch>
        </p:blipFill>
        <p:spPr>
          <a:xfrm>
            <a:off x="279400" y="203200"/>
            <a:ext cx="4470400" cy="1333500"/>
          </a:xfrm>
          <a:prstGeom prst="rect">
            <a:avLst/>
          </a:prstGeom>
        </p:spPr>
      </p:pic>
      <p:sp>
        <p:nvSpPr>
          <p:cNvPr id="17416" name="New shape"/>
          <p:cNvSpPr/>
          <p:nvPr/>
        </p:nvSpPr>
        <p:spPr>
          <a:xfrm rot="5400000" flipH="1">
            <a:off x="4572000" y="-361950"/>
            <a:ext cx="0" cy="9144000"/>
          </a:xfrm>
          <a:prstGeom prst="line">
            <a:avLst/>
          </a:prstGeom>
          <a:solidFill>
            <a:srgbClr val="4C4C4C"/>
          </a:solidFill>
          <a:ln w="76200">
            <a:solidFill>
              <a:srgbClr val="00A3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7417" name="New shape"/>
          <p:cNvSpPr/>
          <p:nvPr/>
        </p:nvSpPr>
        <p:spPr>
          <a:xfrm>
            <a:off x="419100" y="2133600"/>
            <a:ext cx="3352800" cy="185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000">
                <a:solidFill>
                  <a:srgbClr val="141B4D"/>
                </a:solidFill>
                <a:latin typeface="arial"/>
              </a:rPr>
              <a:t>This research project was carried out to conform with ISO20252:2019 and the MRS Code of Conduct.</a:t>
            </a:r>
          </a:p>
          <a:p>
            <a:pPr algn="l"/>
            <a:r>
              <a:rPr sz="900">
                <a:solidFill>
                  <a:prstClr val="black"/>
                </a:solidFill>
                <a:latin typeface="arial"/>
              </a:rPr>
              <a:t> </a:t>
            </a:r>
          </a:p>
          <a:p>
            <a:pPr algn="l"/>
            <a:r>
              <a:rPr sz="1000">
                <a:solidFill>
                  <a:srgbClr val="141B4D"/>
                </a:solidFill>
                <a:latin typeface="arial"/>
              </a:rPr>
              <a:t>For further information on this report please contact:</a:t>
            </a:r>
          </a:p>
          <a:p>
            <a:pPr algn="l"/>
            <a:r>
              <a:rPr sz="1000" b="1">
                <a:solidFill>
                  <a:srgbClr val="141B4D"/>
                </a:solidFill>
                <a:latin typeface="arial"/>
              </a:rPr>
              <a:t>Amber Evans: </a:t>
            </a:r>
            <a:r>
              <a:rPr sz="1000">
                <a:solidFill>
                  <a:srgbClr val="141B4D"/>
                </a:solidFill>
                <a:latin typeface="arial"/>
              </a:rPr>
              <a:t>amber.evans@arap.co.uk</a:t>
            </a:r>
          </a:p>
          <a:p>
            <a:pPr algn="l"/>
            <a:r>
              <a:rPr sz="900">
                <a:solidFill>
                  <a:prstClr val="black"/>
                </a:solidFill>
                <a:latin typeface="arial"/>
              </a:rPr>
              <a:t> </a:t>
            </a:r>
          </a:p>
          <a:p>
            <a:pPr algn="l"/>
            <a:r>
              <a:rPr sz="1000">
                <a:solidFill>
                  <a:srgbClr val="141B4D"/>
                </a:solidFill>
                <a:latin typeface="arial"/>
              </a:rPr>
              <a:t>Acuity </a:t>
            </a:r>
          </a:p>
          <a:p>
            <a:pPr algn="l"/>
            <a:r>
              <a:rPr sz="1000">
                <a:solidFill>
                  <a:srgbClr val="141B4D"/>
                </a:solidFill>
                <a:latin typeface="arial"/>
              </a:rPr>
              <a:t>Tel: 01273 287114</a:t>
            </a:r>
          </a:p>
          <a:p>
            <a:pPr algn="l"/>
            <a:r>
              <a:rPr sz="1000">
                <a:solidFill>
                  <a:srgbClr val="141B4D"/>
                </a:solidFill>
                <a:latin typeface="arial"/>
              </a:rPr>
              <a:t>Email: acuity@arap.co.uk</a:t>
            </a:r>
          </a:p>
          <a:p>
            <a:pPr algn="l"/>
            <a:r>
              <a:rPr sz="1000">
                <a:solidFill>
                  <a:srgbClr val="141B4D"/>
                </a:solidFill>
                <a:latin typeface="arial"/>
              </a:rPr>
              <a:t>Address: PO Box 395, Umberleigh, EX32 2HL</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3</a:t>
            </a:fld>
            <a:endParaRPr lang="en-GB" altLang="en-US" sz="700" b="1">
              <a:solidFill>
                <a:schemeClr val="accent6">
                  <a:lumMod val="50000"/>
                </a:schemeClr>
              </a:solidFill>
              <a:latin typeface="+mj-lt"/>
            </a:endParaRPr>
          </a:p>
        </p:txBody>
      </p:sp>
      <p:pic>
        <p:nvPicPr>
          <p:cNvPr id="17413" name="New picture"/>
          <p:cNvPicPr/>
          <p:nvPr/>
        </p:nvPicPr>
        <p:blipFill>
          <a:blip r:embed="rId3"/>
          <a:stretch>
            <a:fillRect/>
          </a:stretch>
        </p:blipFill>
        <p:spPr>
          <a:xfrm>
            <a:off x="0" y="0"/>
            <a:ext cx="9144000" cy="5143500"/>
          </a:xfrm>
          <a:prstGeom prst="rect">
            <a:avLst/>
          </a:prstGeom>
        </p:spPr>
      </p:pic>
      <p:sp>
        <p:nvSpPr>
          <p:cNvPr id="17414" name="New shape"/>
          <p:cNvSpPr/>
          <p:nvPr/>
        </p:nvSpPr>
        <p:spPr>
          <a:xfrm>
            <a:off x="0" y="4203700"/>
            <a:ext cx="9144000" cy="990600"/>
          </a:xfrm>
          <a:prstGeom prst="rect">
            <a:avLst/>
          </a:prstGeom>
          <a:solidFill>
            <a:srgbClr val="00B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5" name="New shape"/>
          <p:cNvSpPr/>
          <p:nvPr/>
        </p:nvSpPr>
        <p:spPr>
          <a:xfrm>
            <a:off x="0" y="4279900"/>
            <a:ext cx="9144000" cy="77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2800" b="1">
                <a:solidFill>
                  <a:srgbClr val="FFFFFF"/>
                </a:solidFill>
                <a:latin typeface="arial"/>
              </a:rPr>
              <a:t>Overall Satisfaction</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4</a:t>
            </a:fld>
            <a:endParaRPr lang="en-GB" altLang="en-US" sz="700" b="1">
              <a:solidFill>
                <a:schemeClr val="accent6">
                  <a:lumMod val="50000"/>
                </a:schemeClr>
              </a:solidFill>
              <a:latin typeface="+mj-lt"/>
            </a:endParaRPr>
          </a:p>
        </p:txBody>
      </p:sp>
      <p:sp>
        <p:nvSpPr>
          <p:cNvPr id="17413" name="New shape"/>
          <p:cNvSpPr/>
          <p:nvPr/>
        </p:nvSpPr>
        <p:spPr>
          <a:xfrm>
            <a:off x="495300" y="139700"/>
            <a:ext cx="3568700"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400" b="1">
                <a:solidFill>
                  <a:srgbClr val="19224C"/>
                </a:solidFill>
                <a:latin typeface="arial"/>
              </a:rPr>
              <a:t>Overall Satisfaction</a:t>
            </a:r>
          </a:p>
        </p:txBody>
      </p:sp>
      <p:sp>
        <p:nvSpPr>
          <p:cNvPr id="17414" name="New shape"/>
          <p:cNvSpPr/>
          <p:nvPr/>
        </p:nvSpPr>
        <p:spPr>
          <a:xfrm>
            <a:off x="0" y="0"/>
            <a:ext cx="2641600" cy="5143500"/>
          </a:xfrm>
          <a:prstGeom prst="rect">
            <a:avLst/>
          </a:prstGeom>
          <a:solidFill>
            <a:srgbClr val="00B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aphicFrame>
        <p:nvGraphicFramePr>
          <p:cNvPr id="17415" name="ChartObject"/>
          <p:cNvGraphicFramePr/>
          <p:nvPr/>
        </p:nvGraphicFramePr>
        <p:xfrm>
          <a:off x="6921500" y="635000"/>
          <a:ext cx="2070100" cy="1917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416" name="ChartObject"/>
          <p:cNvGraphicFramePr/>
          <p:nvPr/>
        </p:nvGraphicFramePr>
        <p:xfrm>
          <a:off x="2463800" y="635000"/>
          <a:ext cx="4381500" cy="1917700"/>
        </p:xfrm>
        <a:graphic>
          <a:graphicData uri="http://schemas.openxmlformats.org/drawingml/2006/chart">
            <c:chart xmlns:c="http://schemas.openxmlformats.org/drawingml/2006/chart" xmlns:r="http://schemas.openxmlformats.org/officeDocument/2006/relationships" r:id="rId4"/>
          </a:graphicData>
        </a:graphic>
      </p:graphicFrame>
      <p:sp>
        <p:nvSpPr>
          <p:cNvPr id="17417" name="New shape"/>
          <p:cNvSpPr/>
          <p:nvPr/>
        </p:nvSpPr>
        <p:spPr>
          <a:xfrm>
            <a:off x="2921000" y="101600"/>
            <a:ext cx="35687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800" b="1">
                <a:solidFill>
                  <a:srgbClr val="19224C"/>
                </a:solidFill>
                <a:latin typeface="arial"/>
              </a:rPr>
              <a:t>Overall Satisfaction</a:t>
            </a:r>
          </a:p>
        </p:txBody>
      </p:sp>
      <p:pic>
        <p:nvPicPr>
          <p:cNvPr id="17418" name="New picture"/>
          <p:cNvPicPr/>
          <p:nvPr/>
        </p:nvPicPr>
        <p:blipFill>
          <a:blip r:embed="rId5"/>
          <a:stretch>
            <a:fillRect/>
          </a:stretch>
        </p:blipFill>
        <p:spPr>
          <a:xfrm>
            <a:off x="8636000" y="63500"/>
            <a:ext cx="431800" cy="381000"/>
          </a:xfrm>
          <a:prstGeom prst="rect">
            <a:avLst/>
          </a:prstGeom>
        </p:spPr>
      </p:pic>
      <p:sp>
        <p:nvSpPr>
          <p:cNvPr id="17419" name="New shape"/>
          <p:cNvSpPr/>
          <p:nvPr/>
        </p:nvSpPr>
        <p:spPr>
          <a:xfrm rot="10800000" flipH="1">
            <a:off x="6953250" y="571500"/>
            <a:ext cx="0" cy="1917700"/>
          </a:xfrm>
          <a:prstGeom prst="line">
            <a:avLst/>
          </a:prstGeom>
          <a:solidFill>
            <a:srgbClr val="4C4C4C"/>
          </a:solidFill>
          <a:ln w="19050">
            <a:solidFill>
              <a:srgbClr val="19224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7420" name="New shape"/>
          <p:cNvSpPr/>
          <p:nvPr/>
        </p:nvSpPr>
        <p:spPr>
          <a:xfrm>
            <a:off x="203200" y="516219"/>
            <a:ext cx="2209800" cy="5067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spcAft>
                <a:spcPts val="600"/>
              </a:spcAft>
            </a:pPr>
            <a:r>
              <a:rPr sz="900" dirty="0">
                <a:solidFill>
                  <a:srgbClr val="FFFFFF"/>
                </a:solidFill>
                <a:latin typeface="arial"/>
              </a:rPr>
              <a:t>Tenants were asked, “</a:t>
            </a:r>
            <a:r>
              <a:rPr sz="900" i="1" dirty="0">
                <a:solidFill>
                  <a:srgbClr val="FFFFFF"/>
                </a:solidFill>
                <a:latin typeface="arial"/>
              </a:rPr>
              <a:t>Taking everything into account, how satisfied or dissatisfied are you with the service provided by Hilldale?”</a:t>
            </a:r>
            <a:r>
              <a:rPr sz="900" dirty="0">
                <a:solidFill>
                  <a:srgbClr val="FFFFFF"/>
                </a:solidFill>
                <a:latin typeface="arial"/>
              </a:rPr>
              <a:t> This is the key metric in any tenant perception survey.</a:t>
            </a:r>
            <a:endParaRPr sz="900" dirty="0">
              <a:solidFill>
                <a:prstClr val="black"/>
              </a:solidFill>
              <a:latin typeface="arial"/>
            </a:endParaRPr>
          </a:p>
          <a:p>
            <a:pPr algn="l">
              <a:spcAft>
                <a:spcPts val="600"/>
              </a:spcAft>
            </a:pPr>
            <a:r>
              <a:rPr sz="900" dirty="0">
                <a:solidFill>
                  <a:srgbClr val="FFFFFF"/>
                </a:solidFill>
                <a:latin typeface="arial"/>
              </a:rPr>
              <a:t>Close to three quarters of tenants are satisfied with the overall service provided by Hilldale (74%), with a higher proportion of tenants very satisfied (42%) than fairly satisfied (31%). However, 13% tenants are dissatisfied, and the same amount are neither satisfied nor dissatisfied. Only 5% of tenants are very dissatisfied.</a:t>
            </a:r>
            <a:endParaRPr sz="900" dirty="0">
              <a:solidFill>
                <a:prstClr val="black"/>
              </a:solidFill>
              <a:latin typeface="arial"/>
            </a:endParaRPr>
          </a:p>
          <a:p>
            <a:pPr>
              <a:spcAft>
                <a:spcPts val="600"/>
              </a:spcAft>
            </a:pPr>
            <a:r>
              <a:rPr sz="900" dirty="0">
                <a:solidFill>
                  <a:srgbClr val="FFFFFF"/>
                </a:solidFill>
                <a:latin typeface="arial"/>
              </a:rPr>
              <a:t>Compared with the previous survey, carried out in 2024/25, overall satisfaction has decreased slightly by 1</a:t>
            </a:r>
            <a:r>
              <a:rPr lang="en-US" sz="900" dirty="0">
                <a:solidFill>
                  <a:srgbClr val="FFFFFF"/>
                </a:solidFill>
                <a:latin typeface="arial"/>
              </a:rPr>
              <a:t>6</a:t>
            </a:r>
            <a:r>
              <a:rPr sz="900" dirty="0">
                <a:solidFill>
                  <a:srgbClr val="FFFFFF"/>
                </a:solidFill>
                <a:latin typeface="arial"/>
              </a:rPr>
              <a:t>p.p. This may partly </a:t>
            </a:r>
            <a:r>
              <a:rPr lang="en-GB" sz="900" dirty="0">
                <a:solidFill>
                  <a:srgbClr val="FFFFFF"/>
                </a:solidFill>
                <a:latin typeface="arial"/>
              </a:rPr>
              <a:t>be </a:t>
            </a:r>
            <a:r>
              <a:rPr sz="900" dirty="0">
                <a:solidFill>
                  <a:srgbClr val="FFFFFF"/>
                </a:solidFill>
                <a:latin typeface="arial"/>
              </a:rPr>
              <a:t>driven by the change in survey mode away from face to face and also the acquisition of new stock. </a:t>
            </a:r>
            <a:endParaRPr sz="900" dirty="0">
              <a:solidFill>
                <a:prstClr val="black"/>
              </a:solidFill>
              <a:latin typeface="arial"/>
            </a:endParaRPr>
          </a:p>
          <a:p>
            <a:pPr algn="l">
              <a:spcAft>
                <a:spcPts val="600"/>
              </a:spcAft>
            </a:pPr>
            <a:r>
              <a:rPr sz="900" dirty="0">
                <a:solidFill>
                  <a:srgbClr val="FFFFFF"/>
                </a:solidFill>
                <a:latin typeface="arial"/>
              </a:rPr>
              <a:t>Looking at satisfaction by area, satisfaction varies widely from 29% to 100%. It should be noted that only four areas have sample sizes over 10, with the majority of responses received from the North West. Here, satisfaction is 77%, broadly in line with the overall satisfaction figure. </a:t>
            </a:r>
            <a:endParaRPr sz="900" dirty="0">
              <a:solidFill>
                <a:prstClr val="black"/>
              </a:solidFill>
              <a:latin typeface="arial"/>
            </a:endParaRPr>
          </a:p>
          <a:p>
            <a:pPr algn="l">
              <a:spcAft>
                <a:spcPts val="600"/>
              </a:spcAft>
            </a:pPr>
            <a:r>
              <a:rPr sz="900" dirty="0">
                <a:solidFill>
                  <a:srgbClr val="FFFFFF"/>
                </a:solidFill>
                <a:latin typeface="arial"/>
              </a:rPr>
              <a:t>This area satisfaction is </a:t>
            </a:r>
            <a:r>
              <a:rPr sz="900" dirty="0" err="1">
                <a:solidFill>
                  <a:srgbClr val="FFFFFF"/>
                </a:solidFill>
                <a:latin typeface="arial"/>
              </a:rPr>
              <a:t>analysed</a:t>
            </a:r>
            <a:r>
              <a:rPr sz="900" dirty="0">
                <a:solidFill>
                  <a:srgbClr val="FFFFFF"/>
                </a:solidFill>
                <a:latin typeface="arial"/>
              </a:rPr>
              <a:t> further on page 29. </a:t>
            </a:r>
          </a:p>
          <a:p>
            <a:pPr algn="l">
              <a:spcAft>
                <a:spcPts val="600"/>
              </a:spcAft>
            </a:pPr>
            <a:r>
              <a:rPr sz="900" dirty="0">
                <a:solidFill>
                  <a:prstClr val="black"/>
                </a:solidFill>
                <a:latin typeface="arial"/>
              </a:rPr>
              <a:t> </a:t>
            </a:r>
          </a:p>
        </p:txBody>
      </p:sp>
      <p:sp>
        <p:nvSpPr>
          <p:cNvPr id="17421" name="New shape"/>
          <p:cNvSpPr/>
          <p:nvPr/>
        </p:nvSpPr>
        <p:spPr>
          <a:xfrm>
            <a:off x="5892800" y="2641600"/>
            <a:ext cx="3060700" cy="2286000"/>
          </a:xfrm>
          <a:prstGeom prst="roundRect">
            <a:avLst>
              <a:gd name="adj" fmla="val 10000"/>
            </a:avLst>
          </a:prstGeom>
          <a:noFill/>
          <a:ln w="19050">
            <a:solidFill>
              <a:srgbClr val="192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22" name="New shape"/>
          <p:cNvSpPr/>
          <p:nvPr/>
        </p:nvSpPr>
        <p:spPr>
          <a:xfrm>
            <a:off x="2781300" y="2641600"/>
            <a:ext cx="3035300" cy="2286000"/>
          </a:xfrm>
          <a:prstGeom prst="roundRect">
            <a:avLst>
              <a:gd name="adj" fmla="val 10000"/>
            </a:avLst>
          </a:prstGeom>
          <a:noFill/>
          <a:ln w="19050">
            <a:solidFill>
              <a:srgbClr val="192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aphicFrame>
        <p:nvGraphicFramePr>
          <p:cNvPr id="17423" name="ChartObject"/>
          <p:cNvGraphicFramePr/>
          <p:nvPr>
            <p:extLst>
              <p:ext uri="{D42A27DB-BD31-4B8C-83A1-F6EECF244321}">
                <p14:modId xmlns:p14="http://schemas.microsoft.com/office/powerpoint/2010/main" val="1077849116"/>
              </p:ext>
            </p:extLst>
          </p:nvPr>
        </p:nvGraphicFramePr>
        <p:xfrm>
          <a:off x="5892800" y="2877244"/>
          <a:ext cx="3429000" cy="21717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424" name="ChartObject"/>
          <p:cNvGraphicFramePr/>
          <p:nvPr/>
        </p:nvGraphicFramePr>
        <p:xfrm>
          <a:off x="2781300" y="2781300"/>
          <a:ext cx="3035300" cy="2095500"/>
        </p:xfrm>
        <a:graphic>
          <a:graphicData uri="http://schemas.openxmlformats.org/drawingml/2006/chart">
            <c:chart xmlns:c="http://schemas.openxmlformats.org/drawingml/2006/chart" xmlns:r="http://schemas.openxmlformats.org/officeDocument/2006/relationships" r:id="rId7"/>
          </a:graphicData>
        </a:graphic>
      </p:graphicFrame>
      <p:sp>
        <p:nvSpPr>
          <p:cNvPr id="17425" name="New shape"/>
          <p:cNvSpPr/>
          <p:nvPr/>
        </p:nvSpPr>
        <p:spPr>
          <a:xfrm>
            <a:off x="5892800" y="2667000"/>
            <a:ext cx="3060700" cy="17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900" b="1">
                <a:solidFill>
                  <a:srgbClr val="19224C"/>
                </a:solidFill>
                <a:latin typeface="arial"/>
              </a:rPr>
              <a:t>Satisfaction by Area</a:t>
            </a:r>
          </a:p>
        </p:txBody>
      </p:sp>
      <p:sp>
        <p:nvSpPr>
          <p:cNvPr id="17426" name="New shape"/>
          <p:cNvSpPr/>
          <p:nvPr/>
        </p:nvSpPr>
        <p:spPr>
          <a:xfrm>
            <a:off x="2781300" y="2667000"/>
            <a:ext cx="3035300" cy="17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900" b="1">
                <a:solidFill>
                  <a:srgbClr val="19224C"/>
                </a:solidFill>
                <a:latin typeface="arial"/>
              </a:rPr>
              <a:t>Over time</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5</a:t>
            </a:fld>
            <a:endParaRPr lang="en-GB" altLang="en-US" sz="700" b="1">
              <a:solidFill>
                <a:schemeClr val="accent6">
                  <a:lumMod val="50000"/>
                </a:schemeClr>
              </a:solidFill>
              <a:latin typeface="+mj-lt"/>
            </a:endParaRPr>
          </a:p>
        </p:txBody>
      </p:sp>
      <p:pic>
        <p:nvPicPr>
          <p:cNvPr id="17413" name="New picture"/>
          <p:cNvPicPr/>
          <p:nvPr/>
        </p:nvPicPr>
        <p:blipFill>
          <a:blip r:embed="rId3"/>
          <a:stretch>
            <a:fillRect/>
          </a:stretch>
        </p:blipFill>
        <p:spPr>
          <a:xfrm>
            <a:off x="0" y="0"/>
            <a:ext cx="9144000" cy="5143500"/>
          </a:xfrm>
          <a:prstGeom prst="rect">
            <a:avLst/>
          </a:prstGeom>
        </p:spPr>
      </p:pic>
      <p:sp>
        <p:nvSpPr>
          <p:cNvPr id="17414" name="New shape"/>
          <p:cNvSpPr/>
          <p:nvPr/>
        </p:nvSpPr>
        <p:spPr>
          <a:xfrm>
            <a:off x="0" y="4203700"/>
            <a:ext cx="9144000" cy="990600"/>
          </a:xfrm>
          <a:prstGeom prst="rect">
            <a:avLst/>
          </a:prstGeom>
          <a:solidFill>
            <a:srgbClr val="A51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5" name="New shape"/>
          <p:cNvSpPr/>
          <p:nvPr/>
        </p:nvSpPr>
        <p:spPr>
          <a:xfrm>
            <a:off x="0" y="4279900"/>
            <a:ext cx="9144000" cy="77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2800" b="1">
                <a:solidFill>
                  <a:srgbClr val="FFFFFF"/>
                </a:solidFill>
                <a:latin typeface="arial"/>
              </a:rPr>
              <a:t>Well Maintained, Safety &amp; Communal Areas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6</a:t>
            </a:fld>
            <a:endParaRPr lang="en-GB" altLang="en-US" sz="700" b="1">
              <a:solidFill>
                <a:schemeClr val="accent6">
                  <a:lumMod val="50000"/>
                </a:schemeClr>
              </a:solidFill>
              <a:latin typeface="+mj-lt"/>
            </a:endParaRPr>
          </a:p>
        </p:txBody>
      </p:sp>
      <p:sp>
        <p:nvSpPr>
          <p:cNvPr id="17413" name="New shape"/>
          <p:cNvSpPr/>
          <p:nvPr/>
        </p:nvSpPr>
        <p:spPr>
          <a:xfrm>
            <a:off x="0" y="0"/>
            <a:ext cx="2641600" cy="5143500"/>
          </a:xfrm>
          <a:prstGeom prst="rect">
            <a:avLst/>
          </a:prstGeom>
          <a:solidFill>
            <a:srgbClr val="A51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4" name="New shape"/>
          <p:cNvSpPr/>
          <p:nvPr/>
        </p:nvSpPr>
        <p:spPr>
          <a:xfrm>
            <a:off x="2921000" y="139700"/>
            <a:ext cx="5143500"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1800" b="1">
                <a:solidFill>
                  <a:srgbClr val="19224C"/>
                </a:solidFill>
                <a:latin typeface="arial"/>
              </a:rPr>
              <a:t>Well Maintained, Safety &amp; Communal Areas</a:t>
            </a:r>
          </a:p>
        </p:txBody>
      </p:sp>
      <p:sp>
        <p:nvSpPr>
          <p:cNvPr id="17415" name="New shape"/>
          <p:cNvSpPr/>
          <p:nvPr/>
        </p:nvSpPr>
        <p:spPr>
          <a:xfrm>
            <a:off x="171005" y="310086"/>
            <a:ext cx="2303106" cy="50583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spcAft>
                <a:spcPts val="600"/>
              </a:spcAft>
            </a:pPr>
            <a:r>
              <a:rPr sz="900" dirty="0">
                <a:solidFill>
                  <a:srgbClr val="FFFFFF"/>
                </a:solidFill>
                <a:latin typeface="arial"/>
              </a:rPr>
              <a:t>Around three quarters of tenants are satisfied that they are provided with a home that is well maintained (74%), with 14% dissatisfied. The maintenance of the home is an important metric, as Acuity Key Driver Analysis (KDA) of over 200,000 survey responses showed it had the strongest influence on overall satisfaction. </a:t>
            </a:r>
            <a:endParaRPr sz="900" dirty="0">
              <a:solidFill>
                <a:prstClr val="black"/>
              </a:solidFill>
              <a:latin typeface="arial"/>
            </a:endParaRPr>
          </a:p>
          <a:p>
            <a:pPr algn="l">
              <a:spcAft>
                <a:spcPts val="600"/>
              </a:spcAft>
            </a:pPr>
            <a:r>
              <a:rPr sz="900" dirty="0">
                <a:solidFill>
                  <a:srgbClr val="FFFFFF"/>
                </a:solidFill>
                <a:latin typeface="arial"/>
              </a:rPr>
              <a:t>Tenants are similarly satisfied that they are provided with a safe home (76%), with 9% dissatisfied. The safety of the home can be impacted by a range of factors, including building security, repair issues and safety checks, in addition to neighbourhood problems such as anti-social behaviour.</a:t>
            </a:r>
            <a:endParaRPr sz="900" dirty="0">
              <a:solidFill>
                <a:prstClr val="black"/>
              </a:solidFill>
              <a:latin typeface="arial"/>
            </a:endParaRPr>
          </a:p>
          <a:p>
            <a:pPr algn="l">
              <a:spcAft>
                <a:spcPts val="600"/>
              </a:spcAft>
            </a:pPr>
            <a:r>
              <a:rPr sz="900" dirty="0">
                <a:solidFill>
                  <a:srgbClr val="FFFFFF"/>
                </a:solidFill>
                <a:latin typeface="arial"/>
              </a:rPr>
              <a:t>85% of tenants stated they live in a building with communal areas that Hilldale is responsible for maintaining. Of these tenants, 71% are satisfied that these areas are kept clean and well maintained, with 17% dissatisfied. Reasons for dissatisfaction with this metric can include the quality and frequency of the cleaning service and how well gardens are maintained.</a:t>
            </a:r>
            <a:endParaRPr sz="900" dirty="0">
              <a:solidFill>
                <a:prstClr val="black"/>
              </a:solidFill>
              <a:latin typeface="arial"/>
            </a:endParaRPr>
          </a:p>
          <a:p>
            <a:pPr algn="l">
              <a:spcAft>
                <a:spcPts val="600"/>
              </a:spcAft>
            </a:pPr>
            <a:r>
              <a:rPr sz="900" dirty="0">
                <a:solidFill>
                  <a:srgbClr val="FFFFFF"/>
                </a:solidFill>
                <a:latin typeface="arial"/>
              </a:rPr>
              <a:t>Satisfaction has decreased for all of these measures, including 13p.p respectively for both the maintenance and safety of the home and 8p.p for the upkeep of the communal areas.</a:t>
            </a:r>
            <a:r>
              <a:rPr lang="en-US" sz="900" dirty="0">
                <a:solidFill>
                  <a:srgbClr val="FFFFFF"/>
                </a:solidFill>
                <a:latin typeface="arial"/>
              </a:rPr>
              <a:t> </a:t>
            </a:r>
            <a:r>
              <a:rPr sz="900" dirty="0">
                <a:solidFill>
                  <a:srgbClr val="FFFFFF"/>
                </a:solidFill>
                <a:latin typeface="arial"/>
              </a:rPr>
              <a:t>Satisfaction varies by area, with the highest satisfaction across all three in London, followed </a:t>
            </a:r>
            <a:r>
              <a:rPr lang="en-US" sz="900" dirty="0">
                <a:solidFill>
                  <a:srgbClr val="FFFFFF"/>
                </a:solidFill>
                <a:latin typeface="arial"/>
              </a:rPr>
              <a:t>by </a:t>
            </a:r>
            <a:r>
              <a:rPr sz="900" dirty="0">
                <a:solidFill>
                  <a:srgbClr val="FFFFFF"/>
                </a:solidFill>
                <a:latin typeface="arial"/>
              </a:rPr>
              <a:t>the East of England and West Midlands. </a:t>
            </a:r>
          </a:p>
          <a:p>
            <a:pPr algn="l">
              <a:spcAft>
                <a:spcPts val="600"/>
              </a:spcAft>
            </a:pPr>
            <a:r>
              <a:rPr sz="900" dirty="0">
                <a:solidFill>
                  <a:prstClr val="black"/>
                </a:solidFill>
                <a:latin typeface="arial"/>
              </a:rPr>
              <a:t> </a:t>
            </a:r>
          </a:p>
          <a:p>
            <a:pPr algn="l">
              <a:spcAft>
                <a:spcPts val="600"/>
              </a:spcAft>
            </a:pPr>
            <a:r>
              <a:rPr sz="900" dirty="0">
                <a:solidFill>
                  <a:prstClr val="black"/>
                </a:solidFill>
                <a:latin typeface="arial"/>
              </a:rPr>
              <a:t> </a:t>
            </a:r>
          </a:p>
          <a:p>
            <a:pPr algn="l">
              <a:spcAft>
                <a:spcPts val="600"/>
              </a:spcAft>
            </a:pPr>
            <a:r>
              <a:rPr sz="900" dirty="0">
                <a:solidFill>
                  <a:prstClr val="black"/>
                </a:solidFill>
                <a:latin typeface="arial"/>
              </a:rPr>
              <a:t> </a:t>
            </a:r>
          </a:p>
          <a:p>
            <a:pPr algn="l">
              <a:spcAft>
                <a:spcPts val="600"/>
              </a:spcAft>
            </a:pPr>
            <a:r>
              <a:rPr sz="900" dirty="0">
                <a:solidFill>
                  <a:prstClr val="black"/>
                </a:solidFill>
                <a:latin typeface="arial"/>
              </a:rPr>
              <a:t> </a:t>
            </a:r>
          </a:p>
          <a:p>
            <a:pPr algn="l">
              <a:spcAft>
                <a:spcPts val="600"/>
              </a:spcAft>
            </a:pPr>
            <a:r>
              <a:rPr sz="900" dirty="0">
                <a:solidFill>
                  <a:prstClr val="black"/>
                </a:solidFill>
                <a:latin typeface="arial"/>
              </a:rPr>
              <a:t> </a:t>
            </a:r>
          </a:p>
        </p:txBody>
      </p:sp>
      <p:pic>
        <p:nvPicPr>
          <p:cNvPr id="17416" name="New picture"/>
          <p:cNvPicPr/>
          <p:nvPr/>
        </p:nvPicPr>
        <p:blipFill>
          <a:blip r:embed="rId3"/>
          <a:stretch>
            <a:fillRect/>
          </a:stretch>
        </p:blipFill>
        <p:spPr>
          <a:xfrm>
            <a:off x="8636000" y="63500"/>
            <a:ext cx="431800" cy="381000"/>
          </a:xfrm>
          <a:prstGeom prst="rect">
            <a:avLst/>
          </a:prstGeom>
        </p:spPr>
      </p:pic>
      <p:graphicFrame>
        <p:nvGraphicFramePr>
          <p:cNvPr id="17417" name="ChartObject"/>
          <p:cNvGraphicFramePr/>
          <p:nvPr>
            <p:extLst>
              <p:ext uri="{D42A27DB-BD31-4B8C-83A1-F6EECF244321}">
                <p14:modId xmlns:p14="http://schemas.microsoft.com/office/powerpoint/2010/main" val="1693382715"/>
              </p:ext>
            </p:extLst>
          </p:nvPr>
        </p:nvGraphicFramePr>
        <p:xfrm>
          <a:off x="2425700" y="571500"/>
          <a:ext cx="6565900" cy="1854200"/>
        </p:xfrm>
        <a:graphic>
          <a:graphicData uri="http://schemas.openxmlformats.org/drawingml/2006/chart">
            <c:chart xmlns:c="http://schemas.openxmlformats.org/drawingml/2006/chart" xmlns:r="http://schemas.openxmlformats.org/officeDocument/2006/relationships" r:id="rId4"/>
          </a:graphicData>
        </a:graphic>
      </p:graphicFrame>
      <p:sp>
        <p:nvSpPr>
          <p:cNvPr id="17418" name="New shape"/>
          <p:cNvSpPr/>
          <p:nvPr/>
        </p:nvSpPr>
        <p:spPr>
          <a:xfrm>
            <a:off x="4813300" y="2425700"/>
            <a:ext cx="774700" cy="6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600">
                <a:solidFill>
                  <a:srgbClr val="141B4D"/>
                </a:solidFill>
                <a:latin typeface="arial"/>
              </a:rPr>
              <a:t> Coloured = Satisfied</a:t>
            </a:r>
          </a:p>
        </p:txBody>
      </p:sp>
      <p:sp>
        <p:nvSpPr>
          <p:cNvPr id="17419" name="New shape"/>
          <p:cNvSpPr/>
          <p:nvPr/>
        </p:nvSpPr>
        <p:spPr>
          <a:xfrm>
            <a:off x="5600700" y="2425700"/>
            <a:ext cx="63500" cy="63500"/>
          </a:xfrm>
          <a:prstGeom prst="ellipse">
            <a:avLst/>
          </a:prstGeom>
          <a:solidFill>
            <a:srgbClr val="B6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20" name="New shape"/>
          <p:cNvSpPr/>
          <p:nvPr/>
        </p:nvSpPr>
        <p:spPr>
          <a:xfrm>
            <a:off x="5740400" y="2425700"/>
            <a:ext cx="711200" cy="6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600">
                <a:solidFill>
                  <a:srgbClr val="141B4D"/>
                </a:solidFill>
                <a:latin typeface="arial"/>
              </a:rPr>
              <a:t>Neither</a:t>
            </a:r>
          </a:p>
        </p:txBody>
      </p:sp>
      <p:sp>
        <p:nvSpPr>
          <p:cNvPr id="17421" name="New shape"/>
          <p:cNvSpPr/>
          <p:nvPr/>
        </p:nvSpPr>
        <p:spPr>
          <a:xfrm>
            <a:off x="6032500" y="2425700"/>
            <a:ext cx="63500" cy="63500"/>
          </a:xfrm>
          <a:prstGeom prst="ellipse">
            <a:avLst/>
          </a:prstGeom>
          <a:solidFill>
            <a:srgbClr val="52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22" name="New shape"/>
          <p:cNvSpPr/>
          <p:nvPr/>
        </p:nvSpPr>
        <p:spPr>
          <a:xfrm>
            <a:off x="6172200" y="2425700"/>
            <a:ext cx="711200" cy="6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600">
                <a:solidFill>
                  <a:srgbClr val="141B4D"/>
                </a:solidFill>
                <a:latin typeface="arial"/>
              </a:rPr>
              <a:t>Dissatisfied</a:t>
            </a:r>
          </a:p>
        </p:txBody>
      </p:sp>
      <p:sp>
        <p:nvSpPr>
          <p:cNvPr id="17423" name="New shape"/>
          <p:cNvSpPr/>
          <p:nvPr/>
        </p:nvSpPr>
        <p:spPr>
          <a:xfrm>
            <a:off x="5892800" y="2641600"/>
            <a:ext cx="3060700" cy="2286000"/>
          </a:xfrm>
          <a:prstGeom prst="roundRect">
            <a:avLst>
              <a:gd name="adj" fmla="val 10000"/>
            </a:avLst>
          </a:prstGeom>
          <a:noFill/>
          <a:ln w="19050">
            <a:solidFill>
              <a:srgbClr val="A51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24" name="New shape"/>
          <p:cNvSpPr/>
          <p:nvPr/>
        </p:nvSpPr>
        <p:spPr>
          <a:xfrm>
            <a:off x="2781300" y="2641600"/>
            <a:ext cx="3035300" cy="2286000"/>
          </a:xfrm>
          <a:prstGeom prst="roundRect">
            <a:avLst>
              <a:gd name="adj" fmla="val 10000"/>
            </a:avLst>
          </a:prstGeom>
          <a:noFill/>
          <a:ln w="19050">
            <a:solidFill>
              <a:srgbClr val="A51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aphicFrame>
        <p:nvGraphicFramePr>
          <p:cNvPr id="17425" name="ChartObject"/>
          <p:cNvGraphicFramePr/>
          <p:nvPr>
            <p:extLst>
              <p:ext uri="{D42A27DB-BD31-4B8C-83A1-F6EECF244321}">
                <p14:modId xmlns:p14="http://schemas.microsoft.com/office/powerpoint/2010/main" val="597498647"/>
              </p:ext>
            </p:extLst>
          </p:nvPr>
        </p:nvGraphicFramePr>
        <p:xfrm>
          <a:off x="5892800" y="2781300"/>
          <a:ext cx="3314700" cy="22479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426" name="ChartObject"/>
          <p:cNvGraphicFramePr/>
          <p:nvPr>
            <p:extLst>
              <p:ext uri="{D42A27DB-BD31-4B8C-83A1-F6EECF244321}">
                <p14:modId xmlns:p14="http://schemas.microsoft.com/office/powerpoint/2010/main" val="1659099102"/>
              </p:ext>
            </p:extLst>
          </p:nvPr>
        </p:nvGraphicFramePr>
        <p:xfrm>
          <a:off x="2781300" y="2781300"/>
          <a:ext cx="3035300" cy="2095500"/>
        </p:xfrm>
        <a:graphic>
          <a:graphicData uri="http://schemas.openxmlformats.org/drawingml/2006/chart">
            <c:chart xmlns:c="http://schemas.openxmlformats.org/drawingml/2006/chart" xmlns:r="http://schemas.openxmlformats.org/officeDocument/2006/relationships" r:id="rId6"/>
          </a:graphicData>
        </a:graphic>
      </p:graphicFrame>
      <p:sp>
        <p:nvSpPr>
          <p:cNvPr id="17427" name="New shape"/>
          <p:cNvSpPr/>
          <p:nvPr/>
        </p:nvSpPr>
        <p:spPr>
          <a:xfrm>
            <a:off x="5892800" y="2667000"/>
            <a:ext cx="3060700" cy="17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900" b="1">
                <a:solidFill>
                  <a:srgbClr val="19224C"/>
                </a:solidFill>
                <a:latin typeface="arial"/>
              </a:rPr>
              <a:t>Satisfaction by Area</a:t>
            </a:r>
          </a:p>
        </p:txBody>
      </p:sp>
      <p:sp>
        <p:nvSpPr>
          <p:cNvPr id="17428" name="New shape"/>
          <p:cNvSpPr/>
          <p:nvPr/>
        </p:nvSpPr>
        <p:spPr>
          <a:xfrm>
            <a:off x="2781300" y="2667000"/>
            <a:ext cx="3035300" cy="17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900" b="1">
                <a:solidFill>
                  <a:srgbClr val="19224C"/>
                </a:solidFill>
                <a:latin typeface="arial"/>
              </a:rPr>
              <a:t>Over time</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7</a:t>
            </a:fld>
            <a:endParaRPr lang="en-GB" altLang="en-US" sz="700" b="1">
              <a:solidFill>
                <a:schemeClr val="accent6">
                  <a:lumMod val="50000"/>
                </a:schemeClr>
              </a:solidFill>
              <a:latin typeface="+mj-lt"/>
            </a:endParaRPr>
          </a:p>
        </p:txBody>
      </p:sp>
      <p:pic>
        <p:nvPicPr>
          <p:cNvPr id="17413" name="New picture"/>
          <p:cNvPicPr/>
          <p:nvPr/>
        </p:nvPicPr>
        <p:blipFill>
          <a:blip r:embed="rId3"/>
          <a:stretch>
            <a:fillRect/>
          </a:stretch>
        </p:blipFill>
        <p:spPr>
          <a:xfrm>
            <a:off x="0" y="0"/>
            <a:ext cx="9144000" cy="5092700"/>
          </a:xfrm>
          <a:prstGeom prst="rect">
            <a:avLst/>
          </a:prstGeom>
        </p:spPr>
      </p:pic>
      <p:sp>
        <p:nvSpPr>
          <p:cNvPr id="17414" name="New shape"/>
          <p:cNvSpPr/>
          <p:nvPr/>
        </p:nvSpPr>
        <p:spPr>
          <a:xfrm>
            <a:off x="0" y="4203700"/>
            <a:ext cx="9144000" cy="990600"/>
          </a:xfrm>
          <a:prstGeom prst="rect">
            <a:avLst/>
          </a:prstGeom>
          <a:solidFill>
            <a:srgbClr val="F8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5" name="New shape"/>
          <p:cNvSpPr/>
          <p:nvPr/>
        </p:nvSpPr>
        <p:spPr>
          <a:xfrm>
            <a:off x="0" y="4279900"/>
            <a:ext cx="9144000" cy="77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2800" b="1">
                <a:solidFill>
                  <a:srgbClr val="FFFFFF"/>
                </a:solidFill>
                <a:latin typeface="arial"/>
              </a:rPr>
              <a:t>Keeping Properties in Good Repair</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Line 3">
            <a:extLst>
              <a:ext uri="{FF2B5EF4-FFF2-40B4-BE49-F238E27FC236}">
                <a16:creationId xmlns:a16="http://schemas.microsoft.com/office/drawing/2014/main" id="{5AAFF8BD-34B0-A96C-2406-EADBE4A86E99}"/>
              </a:ext>
            </a:extLst>
          </p:cNvPr>
          <p:cNvSpPr>
            <a:spLocks noChangeShapeType="1"/>
          </p:cNvSpPr>
          <p:nvPr/>
        </p:nvSpPr>
        <p:spPr bwMode="auto">
          <a:xfrm>
            <a:off x="468313" y="463867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0"/>
            </a:endParaRPr>
          </a:p>
        </p:txBody>
      </p:sp>
      <p:sp>
        <p:nvSpPr>
          <p:cNvPr id="17412" name="Rectangle 15">
            <a:extLst>
              <a:ext uri="{FF2B5EF4-FFF2-40B4-BE49-F238E27FC236}">
                <a16:creationId xmlns:a16="http://schemas.microsoft.com/office/drawing/2014/main" id="{972D6843-1F3E-6CFE-539F-87840DD99C6F}"/>
              </a:ext>
            </a:extLst>
          </p:cNvPr>
          <p:cNvSpPr>
            <a:spLocks noChangeArrowheads="1"/>
          </p:cNvSpPr>
          <p:nvPr/>
        </p:nvSpPr>
        <p:spPr bwMode="auto">
          <a:xfrm>
            <a:off x="1143000" y="463867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rgbClr val="667366"/>
                </a:solidFill>
                <a:latin typeface="Arial"/>
                <a:ea typeface="ＭＳ Ｐゴシック" charset="0"/>
              </a:defRPr>
            </a:lvl1pPr>
            <a:lvl2pPr marL="742950" indent="-285750">
              <a:defRPr sz="1100">
                <a:solidFill>
                  <a:srgbClr val="667366"/>
                </a:solidFill>
                <a:latin typeface="Arial"/>
                <a:ea typeface="ＭＳ Ｐゴシック" charset="0"/>
              </a:defRPr>
            </a:lvl2pPr>
            <a:lvl3pPr marL="1143000" indent="-228600">
              <a:defRPr sz="1100">
                <a:solidFill>
                  <a:srgbClr val="667366"/>
                </a:solidFill>
                <a:latin typeface="Arial"/>
                <a:ea typeface="ＭＳ Ｐゴシック" charset="0"/>
              </a:defRPr>
            </a:lvl3pPr>
            <a:lvl4pPr marL="1600200" indent="-228600">
              <a:defRPr sz="1100">
                <a:solidFill>
                  <a:srgbClr val="667366"/>
                </a:solidFill>
                <a:latin typeface="Arial"/>
                <a:ea typeface="ＭＳ Ｐゴシック" charset="0"/>
              </a:defRPr>
            </a:lvl4pPr>
            <a:lvl5pPr marL="2057400" indent="-228600">
              <a:defRPr sz="1100">
                <a:solidFill>
                  <a:srgbClr val="667366"/>
                </a:solidFill>
                <a:latin typeface="Arial"/>
                <a:ea typeface="ＭＳ Ｐゴシック" charset="0"/>
              </a:defRPr>
            </a:lvl5pPr>
            <a:lvl6pPr marL="2514600" indent="-228600" eaLnBrk="0" fontAlgn="base" hangingPunct="0">
              <a:spcBef>
                <a:spcPct val="0"/>
              </a:spcBef>
              <a:spcAft>
                <a:spcPct val="0"/>
              </a:spcAft>
              <a:defRPr sz="1100">
                <a:solidFill>
                  <a:srgbClr val="667366"/>
                </a:solidFill>
                <a:latin typeface="Arial"/>
                <a:ea typeface="ＭＳ Ｐゴシック" charset="0"/>
              </a:defRPr>
            </a:lvl6pPr>
            <a:lvl7pPr marL="2971800" indent="-228600" eaLnBrk="0" fontAlgn="base" hangingPunct="0">
              <a:spcBef>
                <a:spcPct val="0"/>
              </a:spcBef>
              <a:spcAft>
                <a:spcPct val="0"/>
              </a:spcAft>
              <a:defRPr sz="1100">
                <a:solidFill>
                  <a:srgbClr val="667366"/>
                </a:solidFill>
                <a:latin typeface="Arial"/>
                <a:ea typeface="ＭＳ Ｐゴシック" charset="0"/>
              </a:defRPr>
            </a:lvl7pPr>
            <a:lvl8pPr marL="3429000" indent="-228600" eaLnBrk="0" fontAlgn="base" hangingPunct="0">
              <a:spcBef>
                <a:spcPct val="0"/>
              </a:spcBef>
              <a:spcAft>
                <a:spcPct val="0"/>
              </a:spcAft>
              <a:defRPr sz="1100">
                <a:solidFill>
                  <a:srgbClr val="667366"/>
                </a:solidFill>
                <a:latin typeface="Arial"/>
                <a:ea typeface="ＭＳ Ｐゴシック" charset="0"/>
              </a:defRPr>
            </a:lvl8pPr>
            <a:lvl9pPr marL="3886200" indent="-228600" eaLnBrk="0" fontAlgn="base" hangingPunct="0">
              <a:spcBef>
                <a:spcPct val="0"/>
              </a:spcBef>
              <a:spcAft>
                <a:spcPct val="0"/>
              </a:spcAft>
              <a:defRPr sz="1100">
                <a:solidFill>
                  <a:srgbClr val="667366"/>
                </a:solidFill>
                <a:latin typeface="Arial"/>
                <a:ea typeface="ＭＳ Ｐゴシック" charset="0"/>
              </a:defRPr>
            </a:lvl9pPr>
          </a:lstStyle>
          <a:p>
            <a:pPr>
              <a:defRPr/>
            </a:pPr>
            <a:endParaRPr lang="x-none" altLang="x-none" sz="825">
              <a:latin typeface="Trebuchet MS" charset="0"/>
            </a:endParaRPr>
          </a:p>
        </p:txBody>
      </p:sp>
      <p:sp>
        <p:nvSpPr>
          <p:cNvPr id="2" name="Platshållare för bildnummer 5">
            <a:extLst>
              <a:ext uri="{FF2B5EF4-FFF2-40B4-BE49-F238E27FC236}">
                <a16:creationId xmlns:a16="http://schemas.microsoft.com/office/drawing/2014/main" id="{7349011F-D89C-DB8F-D7CA-3114C459A235}"/>
              </a:ext>
            </a:extLst>
          </p:cNvPr>
          <p:cNvSpPr txBox="1">
            <a:spLocks noGrp="1"/>
          </p:cNvSpPr>
          <p:nvPr/>
        </p:nvSpPr>
        <p:spPr bwMode="auto">
          <a:xfrm>
            <a:off x="8460432" y="4933851"/>
            <a:ext cx="628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defRPr sz="1100">
                <a:solidFill>
                  <a:srgbClr val="667366"/>
                </a:solidFill>
                <a:latin typeface="Arial" panose="020B0604020202020204" pitchFamily="34" charset="0"/>
                <a:ea typeface="ＭＳ Ｐゴシック" panose="020B0600070205080204" pitchFamily="34" charset="-128"/>
              </a:defRPr>
            </a:lvl1pPr>
            <a:lvl2pPr marL="742950" indent="-285750">
              <a:defRPr sz="1100">
                <a:solidFill>
                  <a:srgbClr val="667366"/>
                </a:solidFill>
                <a:latin typeface="Arial" panose="020B0604020202020204" pitchFamily="34" charset="0"/>
                <a:ea typeface="ＭＳ Ｐゴシック" panose="020B0600070205080204" pitchFamily="34" charset="-128"/>
              </a:defRPr>
            </a:lvl2pPr>
            <a:lvl3pPr marL="1143000" indent="-228600">
              <a:defRPr sz="1100">
                <a:solidFill>
                  <a:srgbClr val="667366"/>
                </a:solidFill>
                <a:latin typeface="Arial" panose="020B0604020202020204" pitchFamily="34" charset="0"/>
                <a:ea typeface="ＭＳ Ｐゴシック" panose="020B0600070205080204" pitchFamily="34" charset="-128"/>
              </a:defRPr>
            </a:lvl3pPr>
            <a:lvl4pPr marL="1600200" indent="-228600">
              <a:defRPr sz="1100">
                <a:solidFill>
                  <a:srgbClr val="667366"/>
                </a:solidFill>
                <a:latin typeface="Arial" panose="020B0604020202020204" pitchFamily="34" charset="0"/>
                <a:ea typeface="ＭＳ Ｐゴシック" panose="020B0600070205080204" pitchFamily="34" charset="-128"/>
              </a:defRPr>
            </a:lvl4pPr>
            <a:lvl5pPr marL="2057400" indent="-228600">
              <a:defRPr sz="1100">
                <a:solidFill>
                  <a:srgbClr val="667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100">
                <a:solidFill>
                  <a:srgbClr val="667366"/>
                </a:solidFill>
                <a:latin typeface="Arial" panose="020B0604020202020204" pitchFamily="34" charset="0"/>
                <a:ea typeface="ＭＳ Ｐゴシック" panose="020B0600070205080204" pitchFamily="34" charset="-128"/>
              </a:defRPr>
            </a:lvl9pPr>
          </a:lstStyle>
          <a:p>
            <a:pPr algn="r"/>
            <a:fld id="{DD486B5B-EDEB-4BA5-8541-99BA1969BA10}" type="slidenum">
              <a:rPr lang="en-GB" altLang="en-US" sz="700" b="1">
                <a:solidFill>
                  <a:schemeClr val="accent6">
                    <a:lumMod val="50000"/>
                  </a:schemeClr>
                </a:solidFill>
                <a:latin typeface="+mj-lt"/>
              </a:rPr>
              <a:pPr algn="r"/>
              <a:t>8</a:t>
            </a:fld>
            <a:endParaRPr lang="en-GB" altLang="en-US" sz="700" b="1">
              <a:solidFill>
                <a:schemeClr val="accent6">
                  <a:lumMod val="50000"/>
                </a:schemeClr>
              </a:solidFill>
              <a:latin typeface="+mj-lt"/>
            </a:endParaRPr>
          </a:p>
        </p:txBody>
      </p:sp>
      <p:sp>
        <p:nvSpPr>
          <p:cNvPr id="17413" name="New shape"/>
          <p:cNvSpPr/>
          <p:nvPr/>
        </p:nvSpPr>
        <p:spPr>
          <a:xfrm>
            <a:off x="0" y="0"/>
            <a:ext cx="2641600" cy="5143500"/>
          </a:xfrm>
          <a:prstGeom prst="rect">
            <a:avLst/>
          </a:prstGeom>
          <a:solidFill>
            <a:srgbClr val="F8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14" name="New shape"/>
          <p:cNvSpPr/>
          <p:nvPr/>
        </p:nvSpPr>
        <p:spPr>
          <a:xfrm>
            <a:off x="2921000" y="139700"/>
            <a:ext cx="4241800"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l"/>
            <a:r>
              <a:rPr sz="1800" b="1">
                <a:solidFill>
                  <a:srgbClr val="19224C"/>
                </a:solidFill>
                <a:latin typeface="arial"/>
              </a:rPr>
              <a:t>Keeping Properties in Good Repair</a:t>
            </a:r>
          </a:p>
        </p:txBody>
      </p:sp>
      <p:graphicFrame>
        <p:nvGraphicFramePr>
          <p:cNvPr id="17415" name="ChartObject"/>
          <p:cNvGraphicFramePr/>
          <p:nvPr>
            <p:extLst>
              <p:ext uri="{D42A27DB-BD31-4B8C-83A1-F6EECF244321}">
                <p14:modId xmlns:p14="http://schemas.microsoft.com/office/powerpoint/2010/main" val="3180665969"/>
              </p:ext>
            </p:extLst>
          </p:nvPr>
        </p:nvGraphicFramePr>
        <p:xfrm>
          <a:off x="2425700" y="571500"/>
          <a:ext cx="6565900" cy="1854200"/>
        </p:xfrm>
        <a:graphic>
          <a:graphicData uri="http://schemas.openxmlformats.org/drawingml/2006/chart">
            <c:chart xmlns:c="http://schemas.openxmlformats.org/drawingml/2006/chart" xmlns:r="http://schemas.openxmlformats.org/officeDocument/2006/relationships" r:id="rId3"/>
          </a:graphicData>
        </a:graphic>
      </p:graphicFrame>
      <p:sp>
        <p:nvSpPr>
          <p:cNvPr id="17416" name="New shape"/>
          <p:cNvSpPr/>
          <p:nvPr/>
        </p:nvSpPr>
        <p:spPr>
          <a:xfrm>
            <a:off x="209639" y="523014"/>
            <a:ext cx="2209800" cy="4533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spcAft>
                <a:spcPts val="600"/>
              </a:spcAft>
            </a:pPr>
            <a:r>
              <a:rPr sz="900" dirty="0">
                <a:solidFill>
                  <a:srgbClr val="FFFFFF"/>
                </a:solidFill>
                <a:latin typeface="arial"/>
              </a:rPr>
              <a:t>Eight in ten tenants surveyed stated they had a repair carried out by Hilldale to their home in the last 12 months (80%). Of these tenants, 75% are satisfied with the repairs service during this period, with fewer satisfied with the time taken to complete their most recent repair (6</a:t>
            </a:r>
            <a:r>
              <a:rPr lang="en-GB" sz="900" dirty="0">
                <a:solidFill>
                  <a:srgbClr val="FFFFFF"/>
                </a:solidFill>
                <a:latin typeface="arial"/>
              </a:rPr>
              <a:t>8</a:t>
            </a:r>
            <a:r>
              <a:rPr sz="900" dirty="0">
                <a:solidFill>
                  <a:srgbClr val="FFFFFF"/>
                </a:solidFill>
                <a:latin typeface="arial"/>
              </a:rPr>
              <a:t>%). </a:t>
            </a:r>
            <a:endParaRPr sz="900" dirty="0">
              <a:solidFill>
                <a:prstClr val="black"/>
              </a:solidFill>
              <a:latin typeface="arial"/>
            </a:endParaRPr>
          </a:p>
          <a:p>
            <a:pPr algn="l">
              <a:spcAft>
                <a:spcPts val="600"/>
              </a:spcAft>
            </a:pPr>
            <a:r>
              <a:rPr sz="900" dirty="0">
                <a:solidFill>
                  <a:srgbClr val="FFFFFF"/>
                </a:solidFill>
                <a:latin typeface="arial"/>
              </a:rPr>
              <a:t>It is commonly found that tenants are not as satisfied with the time taken, especially as they can have high expectations around timescales. Therefore, it is important to manage the expectations of the tenants from the beginning.</a:t>
            </a:r>
            <a:endParaRPr sz="900" dirty="0">
              <a:solidFill>
                <a:prstClr val="black"/>
              </a:solidFill>
              <a:latin typeface="arial"/>
            </a:endParaRPr>
          </a:p>
          <a:p>
            <a:pPr algn="l">
              <a:spcAft>
                <a:spcPts val="600"/>
              </a:spcAft>
            </a:pPr>
            <a:r>
              <a:rPr sz="900" dirty="0">
                <a:solidFill>
                  <a:srgbClr val="FFFFFF"/>
                </a:solidFill>
                <a:latin typeface="arial"/>
              </a:rPr>
              <a:t>Satisfaction has decreased for both the overall repairs service (down by </a:t>
            </a:r>
            <a:r>
              <a:rPr lang="en-US" sz="900" dirty="0">
                <a:solidFill>
                  <a:srgbClr val="FFFFFF"/>
                </a:solidFill>
                <a:latin typeface="arial"/>
              </a:rPr>
              <a:t>8</a:t>
            </a:r>
            <a:r>
              <a:rPr sz="900" dirty="0">
                <a:solidFill>
                  <a:srgbClr val="FFFFFF"/>
                </a:solidFill>
                <a:latin typeface="arial"/>
              </a:rPr>
              <a:t>p.p) and the time taken (down by 12p.p).</a:t>
            </a:r>
            <a:endParaRPr sz="900" dirty="0">
              <a:solidFill>
                <a:prstClr val="black"/>
              </a:solidFill>
              <a:latin typeface="arial"/>
            </a:endParaRPr>
          </a:p>
          <a:p>
            <a:pPr algn="l">
              <a:spcAft>
                <a:spcPts val="600"/>
              </a:spcAft>
            </a:pPr>
            <a:r>
              <a:rPr sz="900" dirty="0">
                <a:solidFill>
                  <a:srgbClr val="FFFFFF"/>
                </a:solidFill>
                <a:latin typeface="arial"/>
              </a:rPr>
              <a:t>Satisfaction varies widely by area, with the highest satisfaction in London and the West Midlands, with 100% for both measures in each area. It is worth noting, however, the small sample size here. </a:t>
            </a:r>
            <a:endParaRPr sz="900" dirty="0">
              <a:solidFill>
                <a:prstClr val="black"/>
              </a:solidFill>
              <a:latin typeface="arial"/>
            </a:endParaRPr>
          </a:p>
          <a:p>
            <a:pPr algn="l">
              <a:spcAft>
                <a:spcPts val="600"/>
              </a:spcAft>
            </a:pPr>
            <a:r>
              <a:rPr sz="900" dirty="0">
                <a:solidFill>
                  <a:srgbClr val="FFFFFF"/>
                </a:solidFill>
                <a:latin typeface="arial"/>
              </a:rPr>
              <a:t>The repairs service is the most common reason for landlord-tenant interaction, and is, therefore, often a key factor in determining satisfaction levels. This is demonstrated by the overall satisfaction comments, where it is by far the most mentioned subcategory.</a:t>
            </a:r>
          </a:p>
          <a:p>
            <a:pPr algn="l">
              <a:spcAft>
                <a:spcPts val="600"/>
              </a:spcAft>
            </a:pPr>
            <a:r>
              <a:rPr sz="900" dirty="0">
                <a:solidFill>
                  <a:prstClr val="black"/>
                </a:solidFill>
                <a:latin typeface="arial"/>
              </a:rPr>
              <a:t> </a:t>
            </a:r>
          </a:p>
        </p:txBody>
      </p:sp>
      <p:pic>
        <p:nvPicPr>
          <p:cNvPr id="17417" name="New picture"/>
          <p:cNvPicPr/>
          <p:nvPr/>
        </p:nvPicPr>
        <p:blipFill>
          <a:blip r:embed="rId4"/>
          <a:stretch>
            <a:fillRect/>
          </a:stretch>
        </p:blipFill>
        <p:spPr>
          <a:xfrm>
            <a:off x="8636000" y="63500"/>
            <a:ext cx="431800" cy="381000"/>
          </a:xfrm>
          <a:prstGeom prst="rect">
            <a:avLst/>
          </a:prstGeom>
        </p:spPr>
      </p:pic>
      <p:sp>
        <p:nvSpPr>
          <p:cNvPr id="17418" name="New shape"/>
          <p:cNvSpPr/>
          <p:nvPr/>
        </p:nvSpPr>
        <p:spPr>
          <a:xfrm>
            <a:off x="4813300" y="2425700"/>
            <a:ext cx="774700" cy="6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600">
                <a:solidFill>
                  <a:srgbClr val="141B4D"/>
                </a:solidFill>
                <a:latin typeface="arial"/>
              </a:rPr>
              <a:t> Coloured = Satisfied</a:t>
            </a:r>
          </a:p>
        </p:txBody>
      </p:sp>
      <p:sp>
        <p:nvSpPr>
          <p:cNvPr id="17419" name="New shape"/>
          <p:cNvSpPr/>
          <p:nvPr/>
        </p:nvSpPr>
        <p:spPr>
          <a:xfrm>
            <a:off x="5600700" y="2425700"/>
            <a:ext cx="63500" cy="63500"/>
          </a:xfrm>
          <a:prstGeom prst="ellipse">
            <a:avLst/>
          </a:prstGeom>
          <a:solidFill>
            <a:srgbClr val="B6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20" name="New shape"/>
          <p:cNvSpPr/>
          <p:nvPr/>
        </p:nvSpPr>
        <p:spPr>
          <a:xfrm>
            <a:off x="5740400" y="2425700"/>
            <a:ext cx="711200" cy="6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600">
                <a:solidFill>
                  <a:srgbClr val="141B4D"/>
                </a:solidFill>
                <a:latin typeface="arial"/>
              </a:rPr>
              <a:t>Neither</a:t>
            </a:r>
          </a:p>
        </p:txBody>
      </p:sp>
      <p:sp>
        <p:nvSpPr>
          <p:cNvPr id="17421" name="New shape"/>
          <p:cNvSpPr/>
          <p:nvPr/>
        </p:nvSpPr>
        <p:spPr>
          <a:xfrm>
            <a:off x="6032500" y="2425700"/>
            <a:ext cx="63500" cy="63500"/>
          </a:xfrm>
          <a:prstGeom prst="ellipse">
            <a:avLst/>
          </a:prstGeom>
          <a:solidFill>
            <a:srgbClr val="52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22" name="New shape"/>
          <p:cNvSpPr/>
          <p:nvPr/>
        </p:nvSpPr>
        <p:spPr>
          <a:xfrm>
            <a:off x="6172200" y="2425700"/>
            <a:ext cx="711200" cy="6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sz="600">
                <a:solidFill>
                  <a:srgbClr val="141B4D"/>
                </a:solidFill>
                <a:latin typeface="arial"/>
              </a:rPr>
              <a:t>Dissatisfied</a:t>
            </a:r>
          </a:p>
        </p:txBody>
      </p:sp>
      <p:sp>
        <p:nvSpPr>
          <p:cNvPr id="17423" name="New shape"/>
          <p:cNvSpPr/>
          <p:nvPr/>
        </p:nvSpPr>
        <p:spPr>
          <a:xfrm>
            <a:off x="5892800" y="2641600"/>
            <a:ext cx="3060700" cy="2286000"/>
          </a:xfrm>
          <a:prstGeom prst="roundRect">
            <a:avLst>
              <a:gd name="adj" fmla="val 10000"/>
            </a:avLst>
          </a:prstGeom>
          <a:noFill/>
          <a:ln w="19050">
            <a:solidFill>
              <a:srgbClr val="F89A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424" name="New shape"/>
          <p:cNvSpPr/>
          <p:nvPr/>
        </p:nvSpPr>
        <p:spPr>
          <a:xfrm>
            <a:off x="2781300" y="2641600"/>
            <a:ext cx="3035300" cy="2286000"/>
          </a:xfrm>
          <a:prstGeom prst="roundRect">
            <a:avLst>
              <a:gd name="adj" fmla="val 10000"/>
            </a:avLst>
          </a:prstGeom>
          <a:noFill/>
          <a:ln w="19050">
            <a:solidFill>
              <a:srgbClr val="F89A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aphicFrame>
        <p:nvGraphicFramePr>
          <p:cNvPr id="17425" name="ChartObject"/>
          <p:cNvGraphicFramePr/>
          <p:nvPr>
            <p:extLst>
              <p:ext uri="{D42A27DB-BD31-4B8C-83A1-F6EECF244321}">
                <p14:modId xmlns:p14="http://schemas.microsoft.com/office/powerpoint/2010/main" val="3309691705"/>
              </p:ext>
            </p:extLst>
          </p:nvPr>
        </p:nvGraphicFramePr>
        <p:xfrm>
          <a:off x="5918200" y="2781300"/>
          <a:ext cx="3213100" cy="2209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426" name="ChartObject"/>
          <p:cNvGraphicFramePr/>
          <p:nvPr>
            <p:extLst>
              <p:ext uri="{D42A27DB-BD31-4B8C-83A1-F6EECF244321}">
                <p14:modId xmlns:p14="http://schemas.microsoft.com/office/powerpoint/2010/main" val="512715839"/>
              </p:ext>
            </p:extLst>
          </p:nvPr>
        </p:nvGraphicFramePr>
        <p:xfrm>
          <a:off x="2781300" y="2781300"/>
          <a:ext cx="3035300" cy="2095500"/>
        </p:xfrm>
        <a:graphic>
          <a:graphicData uri="http://schemas.openxmlformats.org/drawingml/2006/chart">
            <c:chart xmlns:c="http://schemas.openxmlformats.org/drawingml/2006/chart" xmlns:r="http://schemas.openxmlformats.org/officeDocument/2006/relationships" r:id="rId6"/>
          </a:graphicData>
        </a:graphic>
      </p:graphicFrame>
      <p:sp>
        <p:nvSpPr>
          <p:cNvPr id="17427" name="New shape"/>
          <p:cNvSpPr/>
          <p:nvPr/>
        </p:nvSpPr>
        <p:spPr>
          <a:xfrm>
            <a:off x="5892800" y="2667000"/>
            <a:ext cx="3060700" cy="17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900" b="1">
                <a:solidFill>
                  <a:srgbClr val="19224C"/>
                </a:solidFill>
                <a:latin typeface="arial"/>
              </a:rPr>
              <a:t>Satisfaction by Area</a:t>
            </a:r>
          </a:p>
        </p:txBody>
      </p:sp>
      <p:sp>
        <p:nvSpPr>
          <p:cNvPr id="17428" name="New shape"/>
          <p:cNvSpPr/>
          <p:nvPr/>
        </p:nvSpPr>
        <p:spPr>
          <a:xfrm>
            <a:off x="2781300" y="2667000"/>
            <a:ext cx="3035300" cy="17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sz="900" b="1">
                <a:solidFill>
                  <a:srgbClr val="19224C"/>
                </a:solidFill>
                <a:latin typeface="arial"/>
              </a:rPr>
              <a:t>Over time</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7.08.21"/>
  <p:tag name="AS_TITLE" val="Aspose.Slides for .NET 4.0 Client Profile"/>
  <p:tag name="AS_VERSION" val="17.8"/>
</p:tagLst>
</file>

<file path=ppt/theme/theme1.xml><?xml version="1.0" encoding="utf-8"?>
<a:theme xmlns:a="http://schemas.openxmlformats.org/drawingml/2006/main" name="DapresyNext_StaticChart">
  <a:themeElements>
    <a:clrScheme name="dapresy_v7.0_StaticCh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presy_v7.0_StaticChart">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100" b="0" i="0" u="none" strike="noStrike" cap="none" normalizeH="0" baseline="0" smtClean="0">
            <a:ln>
              <a:noFill/>
            </a:ln>
            <a:solidFill>
              <a:srgbClr val="667366"/>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100" b="0" i="0" u="none" strike="noStrike" cap="none" normalizeH="0" baseline="0" smtClean="0">
            <a:ln>
              <a:noFill/>
            </a:ln>
            <a:solidFill>
              <a:srgbClr val="667366"/>
            </a:solidFill>
            <a:effectLst/>
            <a:latin typeface="Arial" charset="0"/>
          </a:defRPr>
        </a:defPPr>
      </a:lstStyle>
    </a:lnDef>
  </a:objectDefaults>
  <a:extraClrSchemeLst>
    <a:extraClrScheme>
      <a:clrScheme name="dapresy_v7.0_StaticCh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presy_v7.0_StaticChar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presy_v7.0_StaticChar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presy_v7.0_StaticChar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presy_v7.0_StaticChar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presy_v7.0_StaticChar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presy_v7.0_StaticChar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presy_v7.0_StaticChar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presy_v7.0_StaticChar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presy_v7.0_StaticChar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presy_v7.0_StaticChar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presy_v7.0_StaticChar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apresyNext_StaticChart" id="{A6180B99-9838-8F40-B2D0-11B243E0D371}" vid="{458D9309-E525-114B-87B4-1B306B9FC87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6AEA10563F984780DF886C74579EEF" ma:contentTypeVersion="19" ma:contentTypeDescription="Create a new document." ma:contentTypeScope="" ma:versionID="7caa78252c78fe914421d0cc48d5c511">
  <xsd:schema xmlns:xsd="http://www.w3.org/2001/XMLSchema" xmlns:xs="http://www.w3.org/2001/XMLSchema" xmlns:p="http://schemas.microsoft.com/office/2006/metadata/properties" xmlns:ns2="76ce6daf-1946-43d2-bde0-017f0d928c3c" xmlns:ns3="ec763d0b-e8a5-43af-af0a-3840cbcea031" targetNamespace="http://schemas.microsoft.com/office/2006/metadata/properties" ma:root="true" ma:fieldsID="12d85d6e317c1e38c790cd58124282ea" ns2:_="" ns3:_="">
    <xsd:import namespace="76ce6daf-1946-43d2-bde0-017f0d928c3c"/>
    <xsd:import namespace="ec763d0b-e8a5-43af-af0a-3840cbcea03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ce6daf-1946-43d2-bde0-017f0d928c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ecf632e-9822-4448-bd8e-9b5731c67ff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763d0b-e8a5-43af-af0a-3840cbcea03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9bd8590-f379-4e2d-88be-8838fdc34e69}" ma:internalName="TaxCatchAll" ma:showField="CatchAllData" ma:web="ec763d0b-e8a5-43af-af0a-3840cbcea0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c763d0b-e8a5-43af-af0a-3840cbcea031" xsi:nil="true"/>
    <lcf76f155ced4ddcb4097134ff3c332f xmlns="76ce6daf-1946-43d2-bde0-017f0d928c3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9A044E-8182-471A-B34D-63165437F408}">
  <ds:schemaRefs>
    <ds:schemaRef ds:uri="76ce6daf-1946-43d2-bde0-017f0d928c3c"/>
    <ds:schemaRef ds:uri="ec763d0b-e8a5-43af-af0a-3840cbcea0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68CF075-9719-4300-A442-74573BF8186D}">
  <ds:schemaRefs>
    <ds:schemaRef ds:uri="http://schemas.microsoft.com/office/2006/documentManagement/types"/>
    <ds:schemaRef ds:uri="76ce6daf-1946-43d2-bde0-017f0d928c3c"/>
    <ds:schemaRef ds:uri="http://schemas.openxmlformats.org/package/2006/metadata/core-properties"/>
    <ds:schemaRef ds:uri="http://schemas.microsoft.com/office/2006/metadata/properties"/>
    <ds:schemaRef ds:uri="http://schemas.microsoft.com/office/infopath/2007/PartnerControls"/>
    <ds:schemaRef ds:uri="http://purl.org/dc/dcmitype/"/>
    <ds:schemaRef ds:uri="http://purl.org/dc/elements/1.1/"/>
    <ds:schemaRef ds:uri="http://purl.org/dc/terms/"/>
    <ds:schemaRef ds:uri="ec763d0b-e8a5-43af-af0a-3840cbcea031"/>
    <ds:schemaRef ds:uri="http://www.w3.org/XML/1998/namespace"/>
  </ds:schemaRefs>
</ds:datastoreItem>
</file>

<file path=customXml/itemProps3.xml><?xml version="1.0" encoding="utf-8"?>
<ds:datastoreItem xmlns:ds="http://schemas.openxmlformats.org/officeDocument/2006/customXml" ds:itemID="{D8C13AE8-EE98-4DF3-B80C-083E04A58C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Dapresy Standard Theme Template v2021.1_StaticChart_16_9</Template>
  <TotalTime>0</TotalTime>
  <Words>7357</Words>
  <Application>Microsoft Office PowerPoint</Application>
  <PresentationFormat>On-screen Show (16:9)</PresentationFormat>
  <Paragraphs>1161</Paragraphs>
  <Slides>32</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Arial</vt:lpstr>
      <vt:lpstr>Trebuchet MS</vt:lpstr>
      <vt:lpstr>DapresyNext_StaticChart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White</dc:creator>
  <cp:lastModifiedBy>Bea Obe</cp:lastModifiedBy>
  <cp:revision>66</cp:revision>
  <dcterms:created xsi:type="dcterms:W3CDTF">2023-11-20T22:47:04Z</dcterms:created>
  <dcterms:modified xsi:type="dcterms:W3CDTF">2026-06-08T09:21:25Z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0x010100E26AEA10563F984780DF886C74579EEF</vt:lpwstr>
  </property>
  <property fmtid="{D5CDD505-2E9C-101B-9397-08002B2CF9AE}" pid="3" name="MediaServiceImageTags">
    <vt:lpwstr/>
  </property>
</Properties>
</file>